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01" r:id="rId3"/>
    <p:sldId id="302" r:id="rId4"/>
    <p:sldId id="300" r:id="rId5"/>
    <p:sldId id="261" r:id="rId6"/>
    <p:sldId id="306" r:id="rId7"/>
    <p:sldId id="307" r:id="rId8"/>
    <p:sldId id="309" r:id="rId9"/>
    <p:sldId id="308" r:id="rId10"/>
    <p:sldId id="276" r:id="rId11"/>
    <p:sldId id="258" r:id="rId12"/>
    <p:sldId id="263" r:id="rId13"/>
    <p:sldId id="259" r:id="rId14"/>
    <p:sldId id="257" r:id="rId15"/>
    <p:sldId id="260" r:id="rId16"/>
    <p:sldId id="262" r:id="rId17"/>
    <p:sldId id="272" r:id="rId18"/>
    <p:sldId id="264" r:id="rId19"/>
    <p:sldId id="273" r:id="rId20"/>
    <p:sldId id="265" r:id="rId21"/>
    <p:sldId id="268" r:id="rId22"/>
    <p:sldId id="269" r:id="rId23"/>
    <p:sldId id="304" r:id="rId24"/>
    <p:sldId id="266" r:id="rId25"/>
    <p:sldId id="267" r:id="rId26"/>
    <p:sldId id="270" r:id="rId27"/>
    <p:sldId id="271" r:id="rId28"/>
    <p:sldId id="316" r:id="rId29"/>
    <p:sldId id="305" r:id="rId30"/>
    <p:sldId id="275" r:id="rId31"/>
    <p:sldId id="278" r:id="rId32"/>
    <p:sldId id="279" r:id="rId33"/>
    <p:sldId id="280" r:id="rId34"/>
    <p:sldId id="314" r:id="rId35"/>
    <p:sldId id="313" r:id="rId36"/>
    <p:sldId id="282" r:id="rId37"/>
    <p:sldId id="303" r:id="rId38"/>
    <p:sldId id="310" r:id="rId39"/>
    <p:sldId id="315" r:id="rId40"/>
    <p:sldId id="283" r:id="rId41"/>
    <p:sldId id="284" r:id="rId42"/>
    <p:sldId id="286" r:id="rId43"/>
    <p:sldId id="285" r:id="rId44"/>
    <p:sldId id="288" r:id="rId45"/>
    <p:sldId id="289" r:id="rId46"/>
    <p:sldId id="297" r:id="rId47"/>
    <p:sldId id="295" r:id="rId48"/>
    <p:sldId id="296" r:id="rId49"/>
    <p:sldId id="290" r:id="rId50"/>
    <p:sldId id="294" r:id="rId51"/>
    <p:sldId id="291" r:id="rId52"/>
    <p:sldId id="293" r:id="rId53"/>
    <p:sldId id="287" r:id="rId54"/>
    <p:sldId id="311" r:id="rId55"/>
    <p:sldId id="299" r:id="rId56"/>
    <p:sldId id="312" r:id="rId57"/>
    <p:sldId id="298" r:id="rId58"/>
    <p:sldId id="292" r:id="rId59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is\Downloads\brouter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is\Downloads\brouter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AT" sz="1200"/>
              <a:t>Akkumulierte Investition (Rollmaterial nur Erstanschaffung)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brouter!$J$13</c:f>
              <c:strCache>
                <c:ptCount val="1"/>
                <c:pt idx="0">
                  <c:v>Szenario "E" M€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brouter!$K$12:$Q$12</c:f>
              <c:numCache>
                <c:formatCode>General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brouter!$K$13:$Q$13</c:f>
              <c:numCache>
                <c:formatCode>General</c:formatCode>
                <c:ptCount val="7"/>
                <c:pt idx="0">
                  <c:v>20</c:v>
                </c:pt>
                <c:pt idx="1">
                  <c:v>75</c:v>
                </c:pt>
                <c:pt idx="2">
                  <c:v>320</c:v>
                </c:pt>
                <c:pt idx="3">
                  <c:v>450</c:v>
                </c:pt>
                <c:pt idx="4">
                  <c:v>700</c:v>
                </c:pt>
                <c:pt idx="5">
                  <c:v>900</c:v>
                </c:pt>
                <c:pt idx="6">
                  <c:v>950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3F-4367-ADD2-138181B84810}"/>
            </c:ext>
          </c:extLst>
        </c:ser>
        <c:ser>
          <c:idx val="1"/>
          <c:order val="1"/>
          <c:tx>
            <c:strRef>
              <c:f>brouter!$J$14</c:f>
              <c:strCache>
                <c:ptCount val="1"/>
                <c:pt idx="0">
                  <c:v>Szenario "T" M€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brouter!$K$12:$Q$12</c:f>
              <c:numCache>
                <c:formatCode>General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brouter!$K$14:$Q$14</c:f>
              <c:numCache>
                <c:formatCode>General</c:formatCode>
                <c:ptCount val="7"/>
                <c:pt idx="0">
                  <c:v>20</c:v>
                </c:pt>
                <c:pt idx="1">
                  <c:v>80</c:v>
                </c:pt>
                <c:pt idx="2">
                  <c:v>400</c:v>
                </c:pt>
                <c:pt idx="3">
                  <c:v>600</c:v>
                </c:pt>
                <c:pt idx="4">
                  <c:v>850</c:v>
                </c:pt>
                <c:pt idx="5">
                  <c:v>1100</c:v>
                </c:pt>
                <c:pt idx="6">
                  <c:v>1970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3F-4367-ADD2-138181B848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63598160"/>
        <c:axId val="972017232"/>
      </c:lineChart>
      <c:catAx>
        <c:axId val="963598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72017232"/>
        <c:crosses val="autoZero"/>
        <c:auto val="1"/>
        <c:lblAlgn val="ctr"/>
        <c:lblOffset val="100"/>
        <c:noMultiLvlLbl val="0"/>
      </c:catAx>
      <c:valAx>
        <c:axId val="972017232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solidFill>
                <a:schemeClr val="tx2">
                  <a:alpha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63598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AT" sz="1200"/>
              <a:t>Akkumulierte Investition (Rollmaterial nur Erstanschaffung)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brouter!$J$13</c:f>
              <c:strCache>
                <c:ptCount val="1"/>
                <c:pt idx="0">
                  <c:v>Szenario "E" M€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brouter!$K$12:$Q$12</c:f>
              <c:numCache>
                <c:formatCode>General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brouter!$K$13:$Q$13</c:f>
              <c:numCache>
                <c:formatCode>General</c:formatCode>
                <c:ptCount val="7"/>
                <c:pt idx="0">
                  <c:v>20</c:v>
                </c:pt>
                <c:pt idx="1">
                  <c:v>75</c:v>
                </c:pt>
                <c:pt idx="2">
                  <c:v>320</c:v>
                </c:pt>
                <c:pt idx="3">
                  <c:v>450</c:v>
                </c:pt>
                <c:pt idx="4">
                  <c:v>700</c:v>
                </c:pt>
                <c:pt idx="5">
                  <c:v>900</c:v>
                </c:pt>
                <c:pt idx="6">
                  <c:v>950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3F-4367-ADD2-138181B84810}"/>
            </c:ext>
          </c:extLst>
        </c:ser>
        <c:ser>
          <c:idx val="1"/>
          <c:order val="1"/>
          <c:tx>
            <c:strRef>
              <c:f>brouter!$J$14</c:f>
              <c:strCache>
                <c:ptCount val="1"/>
                <c:pt idx="0">
                  <c:v>Szenario "T" M€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brouter!$K$12:$Q$12</c:f>
              <c:numCache>
                <c:formatCode>General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brouter!$K$14:$Q$14</c:f>
              <c:numCache>
                <c:formatCode>General</c:formatCode>
                <c:ptCount val="7"/>
                <c:pt idx="0">
                  <c:v>20</c:v>
                </c:pt>
                <c:pt idx="1">
                  <c:v>80</c:v>
                </c:pt>
                <c:pt idx="2">
                  <c:v>400</c:v>
                </c:pt>
                <c:pt idx="3">
                  <c:v>600</c:v>
                </c:pt>
                <c:pt idx="4">
                  <c:v>850</c:v>
                </c:pt>
                <c:pt idx="5">
                  <c:v>1100</c:v>
                </c:pt>
                <c:pt idx="6">
                  <c:v>1970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3F-4367-ADD2-138181B848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63598160"/>
        <c:axId val="972017232"/>
      </c:lineChart>
      <c:catAx>
        <c:axId val="963598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72017232"/>
        <c:crosses val="autoZero"/>
        <c:auto val="1"/>
        <c:lblAlgn val="ctr"/>
        <c:lblOffset val="100"/>
        <c:noMultiLvlLbl val="0"/>
      </c:catAx>
      <c:valAx>
        <c:axId val="972017232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solidFill>
                <a:schemeClr val="tx2">
                  <a:alpha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63598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10/28/2018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10/28/2018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10/28/2018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10/28/2018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10/28/2018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10/28/2018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10/28/2018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10/28/2018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10/28/2018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10/28/2018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10/28/2018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10/28/2018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10/28/2018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10/28/2018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10/28/2018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10/28/2018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10/28/2018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10/28/2018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AD2C2E-9B3F-4521-A15F-9A72685EE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91" y="2733709"/>
            <a:ext cx="8699765" cy="1373070"/>
          </a:xfrm>
        </p:spPr>
        <p:txBody>
          <a:bodyPr/>
          <a:lstStyle/>
          <a:p>
            <a:r>
              <a:rPr lang="de-AT" dirty="0"/>
              <a:t>Franz Josefs-Bahn </a:t>
            </a:r>
            <a:r>
              <a:rPr lang="de-AT" dirty="0" err="1"/>
              <a:t>reloaded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4BE8570-AD98-481A-B7A2-3ECAB822E5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e-AT" dirty="0"/>
              <a:t>Dipl.-Ing. Dr. Bernhard Schneider,</a:t>
            </a:r>
            <a:br>
              <a:rPr lang="de-AT" dirty="0"/>
            </a:br>
            <a:r>
              <a:rPr lang="de-AT" dirty="0"/>
              <a:t>Ingenieurkonsulent für Raumplanung und Raumordnung</a:t>
            </a:r>
            <a:br>
              <a:rPr lang="de-AT" dirty="0"/>
            </a:br>
            <a:r>
              <a:rPr lang="de-AT" dirty="0"/>
              <a:t>A-3943 Neukottinghörmanns 58</a:t>
            </a:r>
            <a:br>
              <a:rPr lang="de-AT" dirty="0"/>
            </a:br>
            <a:r>
              <a:rPr lang="de-AT" dirty="0"/>
              <a:t>+43 67676 14 000</a:t>
            </a:r>
          </a:p>
        </p:txBody>
      </p:sp>
    </p:spTree>
    <p:extLst>
      <p:ext uri="{BB962C8B-B14F-4D97-AF65-F5344CB8AC3E}">
        <p14:creationId xmlns:p14="http://schemas.microsoft.com/office/powerpoint/2010/main" val="2941588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20EA4C-0F0A-46A4-BD30-805C3B87C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Inhalt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E54C75-3085-4CF8-8902-33A3726C7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1. Güterverkehrsnachfrage</a:t>
            </a:r>
          </a:p>
          <a:p>
            <a:r>
              <a:rPr lang="de-AT" dirty="0"/>
              <a:t>2. Personenverkehrsnachfrage</a:t>
            </a:r>
          </a:p>
          <a:p>
            <a:r>
              <a:rPr lang="de-AT" dirty="0"/>
              <a:t>3. Kurzfristig Mögliches</a:t>
            </a:r>
          </a:p>
          <a:p>
            <a:r>
              <a:rPr lang="de-AT" dirty="0"/>
              <a:t>4. Mittelfristiger Modernisierungsbedarf</a:t>
            </a:r>
          </a:p>
          <a:p>
            <a:r>
              <a:rPr lang="de-AT" dirty="0"/>
              <a:t>5. TEN-Ergänzung oder „nur“ moderner Regionalzug</a:t>
            </a:r>
          </a:p>
          <a:p>
            <a:r>
              <a:rPr lang="de-AT" dirty="0"/>
              <a:t>6. Fazit</a:t>
            </a:r>
          </a:p>
        </p:txBody>
      </p:sp>
    </p:spTree>
    <p:extLst>
      <p:ext uri="{BB962C8B-B14F-4D97-AF65-F5344CB8AC3E}">
        <p14:creationId xmlns:p14="http://schemas.microsoft.com/office/powerpoint/2010/main" val="2393906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AFF6F-59A7-4D4D-A505-1B127ADAE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0294182" cy="1080938"/>
          </a:xfrm>
        </p:spPr>
        <p:txBody>
          <a:bodyPr/>
          <a:lstStyle/>
          <a:p>
            <a:r>
              <a:rPr lang="de-AT" dirty="0"/>
              <a:t>Grundsatzvereinbarung BMVIT-Land NÖ-ÖBB </a:t>
            </a:r>
            <a:r>
              <a:rPr lang="de-AT" dirty="0" err="1"/>
              <a:t>Infra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5C1425-4350-43F4-8A2B-A2AB8C5D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1193816" cy="4142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3600" dirty="0"/>
              <a:t>= </a:t>
            </a:r>
            <a:r>
              <a:rPr lang="de-AT" sz="3600" b="1" dirty="0"/>
              <a:t>Meilenstein</a:t>
            </a:r>
            <a:r>
              <a:rPr lang="de-AT" sz="3600" dirty="0"/>
              <a:t> und </a:t>
            </a:r>
            <a:r>
              <a:rPr lang="de-AT" sz="3600" b="1" dirty="0"/>
              <a:t>Grundlage</a:t>
            </a:r>
            <a:r>
              <a:rPr lang="de-AT" sz="3600" dirty="0"/>
              <a:t> dieser Studie</a:t>
            </a:r>
          </a:p>
          <a:p>
            <a:r>
              <a:rPr lang="de-AT" sz="3600" u="sng" dirty="0"/>
              <a:t>Paket 1</a:t>
            </a:r>
            <a:r>
              <a:rPr lang="de-AT" sz="3600" dirty="0"/>
              <a:t>: 2024-27 Bau Ertüchtigungen Absdorf-Gmünd (Seitenbeschleunigung für </a:t>
            </a:r>
            <a:r>
              <a:rPr lang="de-AT" sz="3600" dirty="0" err="1"/>
              <a:t>v</a:t>
            </a:r>
            <a:r>
              <a:rPr lang="de-AT" sz="1800" dirty="0" err="1"/>
              <a:t>max</a:t>
            </a:r>
            <a:r>
              <a:rPr lang="de-AT" sz="3600" dirty="0"/>
              <a:t> bis 160; -7 min., Kosten 87 M€ </a:t>
            </a:r>
            <a:r>
              <a:rPr lang="de-AT" sz="3600" dirty="0">
                <a:solidFill>
                  <a:schemeClr val="tx1">
                    <a:lumMod val="65000"/>
                  </a:schemeClr>
                </a:solidFill>
              </a:rPr>
              <a:t>fix?</a:t>
            </a:r>
            <a:r>
              <a:rPr lang="de-AT" sz="3600" dirty="0"/>
              <a:t>),</a:t>
            </a:r>
          </a:p>
          <a:p>
            <a:r>
              <a:rPr lang="de-AT" sz="3600" u="sng" dirty="0"/>
              <a:t>Paket 2</a:t>
            </a:r>
            <a:r>
              <a:rPr lang="de-AT" sz="3600" dirty="0"/>
              <a:t>: Direktanbindung Horn (Planungsende 2027)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8AFF69C-1F84-4941-AFC2-3978BD9C2E16}"/>
              </a:ext>
            </a:extLst>
          </p:cNvPr>
          <p:cNvSpPr txBox="1"/>
          <p:nvPr/>
        </p:nvSpPr>
        <p:spPr>
          <a:xfrm>
            <a:off x="10778837" y="1464834"/>
            <a:ext cx="12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Nov 2017</a:t>
            </a:r>
          </a:p>
        </p:txBody>
      </p:sp>
    </p:spTree>
    <p:extLst>
      <p:ext uri="{BB962C8B-B14F-4D97-AF65-F5344CB8AC3E}">
        <p14:creationId xmlns:p14="http://schemas.microsoft.com/office/powerpoint/2010/main" val="304505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AFF6F-59A7-4D4D-A505-1B127ADA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Studie Land NÖ-ÖBB-VOR </a:t>
            </a:r>
            <a:r>
              <a:rPr lang="de-AT" dirty="0">
                <a:sym typeface="Wingdings" panose="05000000000000000000" pitchFamily="2" charset="2"/>
              </a:rPr>
              <a:t> </a:t>
            </a:r>
            <a:r>
              <a:rPr lang="de-AT" dirty="0"/>
              <a:t>auch 3. Stufe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5C1425-4350-43F4-8A2B-A2AB8C5D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919496" cy="4313310"/>
          </a:xfrm>
        </p:spPr>
        <p:txBody>
          <a:bodyPr>
            <a:noAutofit/>
          </a:bodyPr>
          <a:lstStyle/>
          <a:p>
            <a:r>
              <a:rPr lang="de-DE" sz="3200" dirty="0"/>
              <a:t>neue Trasse statt Hangbrücke bei </a:t>
            </a:r>
            <a:r>
              <a:rPr lang="de-DE" sz="3200" b="1" dirty="0" err="1"/>
              <a:t>Limberg</a:t>
            </a:r>
            <a:r>
              <a:rPr lang="de-DE" sz="3200" b="1" dirty="0"/>
              <a:t>-Maissau</a:t>
            </a:r>
            <a:r>
              <a:rPr lang="de-DE" sz="3200" dirty="0"/>
              <a:t> (</a:t>
            </a:r>
            <a:r>
              <a:rPr lang="de-DE" sz="3200" dirty="0" err="1"/>
              <a:t>Manhartsberg</a:t>
            </a:r>
            <a:r>
              <a:rPr lang="de-DE" sz="3200" dirty="0"/>
              <a:t>)</a:t>
            </a:r>
          </a:p>
          <a:p>
            <a:r>
              <a:rPr lang="de-DE" sz="3200" dirty="0"/>
              <a:t>2 Streckenbegradigungen zwischen Göpfritz an der Wild und </a:t>
            </a:r>
            <a:r>
              <a:rPr lang="de-DE" sz="3200" dirty="0" err="1"/>
              <a:t>Vitis</a:t>
            </a:r>
            <a:r>
              <a:rPr lang="de-DE" sz="3200" dirty="0"/>
              <a:t> („</a:t>
            </a:r>
            <a:r>
              <a:rPr lang="de-DE" sz="3200" b="1" dirty="0"/>
              <a:t>Allentsteiger Knie</a:t>
            </a:r>
            <a:r>
              <a:rPr lang="de-DE" sz="3200" dirty="0"/>
              <a:t>“ und Begradigung östlich von </a:t>
            </a:r>
            <a:r>
              <a:rPr lang="de-DE" sz="3200" b="1" dirty="0"/>
              <a:t>Schwarzenau</a:t>
            </a:r>
            <a:r>
              <a:rPr lang="de-DE" sz="3200" dirty="0"/>
              <a:t>)</a:t>
            </a:r>
          </a:p>
          <a:p>
            <a:r>
              <a:rPr lang="de-DE" sz="3200" dirty="0"/>
              <a:t>Reisezeit zusammen mit Haltstellenauflassungen noch einmal </a:t>
            </a:r>
            <a:r>
              <a:rPr lang="de-DE" sz="3200" b="1" dirty="0"/>
              <a:t>-26 min</a:t>
            </a:r>
            <a:r>
              <a:rPr lang="de-DE" sz="3200" dirty="0"/>
              <a:t>.</a:t>
            </a:r>
          </a:p>
          <a:p>
            <a:r>
              <a:rPr lang="de-DE" sz="3200" dirty="0"/>
              <a:t>Zur Phase 3 äußert sich das BMVIT bislang noch nicht.</a:t>
            </a:r>
            <a:endParaRPr lang="de-AT" sz="3200" dirty="0"/>
          </a:p>
        </p:txBody>
      </p:sp>
    </p:spTree>
    <p:extLst>
      <p:ext uri="{BB962C8B-B14F-4D97-AF65-F5344CB8AC3E}">
        <p14:creationId xmlns:p14="http://schemas.microsoft.com/office/powerpoint/2010/main" val="1096789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AFF6F-59A7-4D4D-A505-1B127ADA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Warum dann Studie gem. mit FJB-Initiative?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5C1425-4350-43F4-8A2B-A2AB8C5D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88029"/>
            <a:ext cx="10978279" cy="4462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3200" dirty="0"/>
              <a:t>Einarbeitung </a:t>
            </a:r>
            <a:r>
              <a:rPr lang="de-AT" sz="3200" b="1" dirty="0"/>
              <a:t>neuester Entwicklungen</a:t>
            </a:r>
            <a:r>
              <a:rPr lang="de-AT" sz="3200" dirty="0"/>
              <a:t>:</a:t>
            </a:r>
          </a:p>
          <a:p>
            <a:pPr marL="0" indent="0">
              <a:buNone/>
            </a:pPr>
            <a:r>
              <a:rPr lang="de-AT" sz="3200" dirty="0"/>
              <a:t> -  ambitionierte </a:t>
            </a:r>
            <a:r>
              <a:rPr lang="de-AT" sz="3200" b="1" dirty="0"/>
              <a:t>Klima- und Energiestrategie</a:t>
            </a:r>
            <a:r>
              <a:rPr lang="de-AT" sz="3200" dirty="0"/>
              <a:t> der Bundesregierung #Mission 2030</a:t>
            </a:r>
          </a:p>
          <a:p>
            <a:pPr marL="0" indent="0">
              <a:buNone/>
            </a:pPr>
            <a:r>
              <a:rPr lang="de-AT" sz="3200" dirty="0"/>
              <a:t> - </a:t>
            </a:r>
            <a:r>
              <a:rPr lang="de-AT" sz="3200" b="1" dirty="0"/>
              <a:t>Breitspuranschluss </a:t>
            </a:r>
            <a:r>
              <a:rPr lang="de-AT" sz="3200" dirty="0"/>
              <a:t>Wien (Kooperationsvereinbarung von BM Hofer bereits unterzeichnet, geplanter Betriebsstart 2033), +20.000 Züge à 67 Doppelcontainerwaggons im Raum Wien auf Normalspur zu verladen.</a:t>
            </a:r>
          </a:p>
          <a:p>
            <a:pPr marL="0" indent="0">
              <a:buNone/>
            </a:pPr>
            <a:r>
              <a:rPr lang="de-AT" sz="3200" dirty="0"/>
              <a:t> - Beschluss der NÖ Landesregierung, mittelfristig parallel zur FJB eine </a:t>
            </a:r>
            <a:r>
              <a:rPr lang="de-AT" sz="3200" b="1" dirty="0"/>
              <a:t>Autobahn</a:t>
            </a:r>
            <a:r>
              <a:rPr lang="de-AT" sz="3200" dirty="0"/>
              <a:t> anzustreben</a:t>
            </a:r>
          </a:p>
          <a:p>
            <a:pPr marL="0" indent="0">
              <a:buNone/>
            </a:pPr>
            <a:endParaRPr lang="de-AT" sz="3200" dirty="0"/>
          </a:p>
        </p:txBody>
      </p:sp>
    </p:spTree>
    <p:extLst>
      <p:ext uri="{BB962C8B-B14F-4D97-AF65-F5344CB8AC3E}">
        <p14:creationId xmlns:p14="http://schemas.microsoft.com/office/powerpoint/2010/main" val="3784754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AC004B-68F3-42F2-8D13-23E091F7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rechtzeitig Weichen stellen</a:t>
            </a:r>
          </a:p>
        </p:txBody>
      </p:sp>
      <p:pic>
        <p:nvPicPr>
          <p:cNvPr id="1026" name="Picture 2" descr="Image result for turnout royalty-free">
            <a:extLst>
              <a:ext uri="{FF2B5EF4-FFF2-40B4-BE49-F238E27FC236}">
                <a16:creationId xmlns:a16="http://schemas.microsoft.com/office/drawing/2014/main" id="{51B5FE1E-8016-4231-A645-47B6651B83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2612231"/>
            <a:ext cx="6301776" cy="420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535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AFF6F-59A7-4D4D-A505-1B127ADA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Hauptaussagen vorweg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5C1425-4350-43F4-8A2B-A2AB8C5D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56764"/>
            <a:ext cx="11063188" cy="4178722"/>
          </a:xfrm>
        </p:spPr>
        <p:txBody>
          <a:bodyPr/>
          <a:lstStyle/>
          <a:p>
            <a:r>
              <a:rPr lang="de-AT" sz="2800" b="1" dirty="0"/>
              <a:t>+3000 Güterzüge </a:t>
            </a:r>
            <a:r>
              <a:rPr lang="de-AT" sz="2800" dirty="0"/>
              <a:t>p.a. aus Fernost nach NW-Europa über Nürnberg </a:t>
            </a:r>
            <a:r>
              <a:rPr lang="de-AT" sz="2800" dirty="0">
                <a:sym typeface="Wingdings" panose="05000000000000000000" pitchFamily="2" charset="2"/>
              </a:rPr>
              <a:t></a:t>
            </a:r>
            <a:r>
              <a:rPr lang="de-AT" sz="2800" dirty="0"/>
              <a:t> </a:t>
            </a:r>
            <a:r>
              <a:rPr lang="de-AT" sz="2800" b="1" dirty="0"/>
              <a:t>2. Gleis</a:t>
            </a:r>
          </a:p>
          <a:p>
            <a:r>
              <a:rPr lang="de-AT" sz="2800" dirty="0"/>
              <a:t>Im Zuge der Errichtung des 2. Gleises Zeitfenster für </a:t>
            </a:r>
            <a:r>
              <a:rPr lang="de-AT" sz="2800" b="1" dirty="0"/>
              <a:t>Streckenbegradigung</a:t>
            </a:r>
            <a:r>
              <a:rPr lang="de-AT" sz="2800" dirty="0"/>
              <a:t>s- und Beschleunigungsinvestitionen</a:t>
            </a:r>
          </a:p>
          <a:p>
            <a:r>
              <a:rPr lang="de-AT" sz="2800" dirty="0"/>
              <a:t>Potenzial für TEN-Ergänzungsstrecke Budapest-</a:t>
            </a:r>
            <a:r>
              <a:rPr lang="de-AT" sz="2800" b="1" dirty="0"/>
              <a:t>Wien-Pilsen</a:t>
            </a:r>
            <a:r>
              <a:rPr lang="de-AT" sz="2800" dirty="0"/>
              <a:t>-Nürnberg im Personenverkehr ist mittelfristig gegeben</a:t>
            </a:r>
          </a:p>
          <a:p>
            <a:r>
              <a:rPr lang="de-AT" sz="2800" dirty="0"/>
              <a:t>Bis 2040 geplante Ausbaumaßnahmen sollen daher als </a:t>
            </a:r>
            <a:r>
              <a:rPr lang="de-AT" sz="2800" b="1" dirty="0"/>
              <a:t>1. Stufe eines Vollausbaus dienen können</a:t>
            </a:r>
            <a:r>
              <a:rPr lang="de-AT" sz="2800" dirty="0"/>
              <a:t>, so dass nachfolgender Vollausbau keine „</a:t>
            </a:r>
            <a:r>
              <a:rPr lang="de-AT" sz="2800" i="1" dirty="0" err="1"/>
              <a:t>stranded</a:t>
            </a:r>
            <a:r>
              <a:rPr lang="de-AT" sz="2800" i="1" dirty="0"/>
              <a:t> </a:t>
            </a:r>
            <a:r>
              <a:rPr lang="de-AT" sz="2800" i="1" dirty="0" err="1"/>
              <a:t>costs</a:t>
            </a:r>
            <a:r>
              <a:rPr lang="de-AT" sz="2800" dirty="0"/>
              <a:t>“ verursacht.</a:t>
            </a:r>
            <a:endParaRPr lang="de-AT" dirty="0"/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72767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AFF6F-59A7-4D4D-A505-1B127ADAE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10006729" cy="1080938"/>
          </a:xfrm>
        </p:spPr>
        <p:txBody>
          <a:bodyPr>
            <a:noAutofit/>
          </a:bodyPr>
          <a:lstStyle/>
          <a:p>
            <a:r>
              <a:rPr lang="de-AT" sz="6000" b="1" dirty="0"/>
              <a:t>1. Güterverkehrsnachfrage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5C1425-4350-43F4-8A2B-A2AB8C5D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56764"/>
            <a:ext cx="11185108" cy="4461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3200" dirty="0"/>
              <a:t> </a:t>
            </a:r>
            <a:r>
              <a:rPr lang="de-AT" sz="3200" b="1" dirty="0"/>
              <a:t>Abhängig v.a. von:</a:t>
            </a:r>
          </a:p>
          <a:p>
            <a:pPr>
              <a:buFontTx/>
              <a:buChar char="-"/>
            </a:pPr>
            <a:r>
              <a:rPr lang="de-AT" sz="3200" dirty="0"/>
              <a:t>Schnelles Breitspurgleis Ko</a:t>
            </a:r>
            <a:r>
              <a:rPr lang="cs-CZ" sz="3200" dirty="0" err="1"/>
              <a:t>šice</a:t>
            </a:r>
            <a:r>
              <a:rPr lang="cs-CZ" sz="3200" dirty="0"/>
              <a:t>-</a:t>
            </a:r>
            <a:r>
              <a:rPr lang="de-AT" sz="3200" dirty="0"/>
              <a:t>Wien: schneller und f. Zielort Ö 1x Umladen erspart</a:t>
            </a:r>
          </a:p>
          <a:p>
            <a:pPr>
              <a:buFontTx/>
              <a:buChar char="-"/>
            </a:pPr>
            <a:r>
              <a:rPr lang="de-AT" sz="3200" b="1" dirty="0"/>
              <a:t>Verkehrspolitik</a:t>
            </a:r>
            <a:r>
              <a:rPr lang="de-AT" sz="3200" dirty="0"/>
              <a:t> v.a. in Ö und D: LKW-Maut, Klima- und Regionalpolitik, internationale Handelspolitik</a:t>
            </a:r>
          </a:p>
          <a:p>
            <a:pPr>
              <a:buFontTx/>
              <a:buChar char="-"/>
            </a:pPr>
            <a:r>
              <a:rPr lang="de-AT" sz="3200" dirty="0"/>
              <a:t>Güterpolitik der Rail Cargo und CD Cargo</a:t>
            </a:r>
          </a:p>
          <a:p>
            <a:pPr>
              <a:buFontTx/>
              <a:buChar char="-"/>
            </a:pPr>
            <a:r>
              <a:rPr lang="de-AT" sz="3200" b="1" dirty="0"/>
              <a:t>Verladeinfrastruktur </a:t>
            </a:r>
            <a:r>
              <a:rPr lang="de-AT" sz="3200" dirty="0"/>
              <a:t>entlang der Strecke, um auch reg. Nachfrage abzuschöpfen</a:t>
            </a:r>
          </a:p>
        </p:txBody>
      </p:sp>
    </p:spTree>
    <p:extLst>
      <p:ext uri="{BB962C8B-B14F-4D97-AF65-F5344CB8AC3E}">
        <p14:creationId xmlns:p14="http://schemas.microsoft.com/office/powerpoint/2010/main" val="1853755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E713A6-1C62-454E-B40F-72C470133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Was ändert die Breitspur?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71126A-3D06-4F0D-AB6C-4FDF0F559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29542"/>
            <a:ext cx="12192000" cy="4528458"/>
          </a:xfrm>
        </p:spPr>
        <p:txBody>
          <a:bodyPr>
            <a:noAutofit/>
          </a:bodyPr>
          <a:lstStyle/>
          <a:p>
            <a:r>
              <a:rPr lang="de-AT" sz="3200" dirty="0"/>
              <a:t>Verlagerung von Fracht aus Ostasien, Russland und Ukraine vom Seeschiff auf die Schiene </a:t>
            </a:r>
            <a:r>
              <a:rPr lang="de-AT" sz="3200" dirty="0">
                <a:sym typeface="Wingdings" panose="05000000000000000000" pitchFamily="2" charset="2"/>
              </a:rPr>
              <a:t> teurer aber spart Zeit und Energie; 3015(2050: 12) Tage (Shanghai-Wien)  weniger LKW von Hamburg/ Rotterdam/ Marseille  Mitteleuropa</a:t>
            </a:r>
          </a:p>
          <a:p>
            <a:r>
              <a:rPr lang="de-AT" sz="3200" dirty="0">
                <a:sym typeface="Wingdings" panose="05000000000000000000" pitchFamily="2" charset="2"/>
              </a:rPr>
              <a:t>z.T. Verlagerung Frachtverkehr von Warschau nach NW-Europa: </a:t>
            </a:r>
            <a:r>
              <a:rPr lang="de-AT" sz="3200" dirty="0" err="1">
                <a:sym typeface="Wingdings" panose="05000000000000000000" pitchFamily="2" charset="2"/>
              </a:rPr>
              <a:t>BrünnHannover</a:t>
            </a:r>
            <a:r>
              <a:rPr lang="de-AT" sz="3200" dirty="0">
                <a:sym typeface="Wingdings" panose="05000000000000000000" pitchFamily="2" charset="2"/>
              </a:rPr>
              <a:t>, tangiert FJB nur indirekt (Entlastungsbedarf)</a:t>
            </a:r>
          </a:p>
          <a:p>
            <a:r>
              <a:rPr lang="de-AT" sz="3200" dirty="0">
                <a:sym typeface="Wingdings" panose="05000000000000000000" pitchFamily="2" charset="2"/>
              </a:rPr>
              <a:t>Ziel: &gt;90% </a:t>
            </a:r>
            <a:r>
              <a:rPr lang="de-AT" sz="3200" dirty="0" err="1">
                <a:sym typeface="Wingdings" panose="05000000000000000000" pitchFamily="2" charset="2"/>
              </a:rPr>
              <a:t>d.Container</a:t>
            </a:r>
            <a:r>
              <a:rPr lang="de-AT" sz="3200" dirty="0">
                <a:sym typeface="Wingdings" panose="05000000000000000000" pitchFamily="2" charset="2"/>
              </a:rPr>
              <a:t> ab Breitspurterminal auf Schiene/Donau</a:t>
            </a:r>
          </a:p>
          <a:p>
            <a:r>
              <a:rPr lang="de-AT" sz="3200" dirty="0">
                <a:sym typeface="Wingdings" panose="05000000000000000000" pitchFamily="2" charset="2"/>
              </a:rPr>
              <a:t>Westbahn und Achse Wien-Brno-Prag: noch mittelfristig Potenzial, mit Breitspur mehr Bedarf für Entlastungsstrecke.</a:t>
            </a:r>
            <a:endParaRPr lang="de-AT" sz="3200" dirty="0"/>
          </a:p>
        </p:txBody>
      </p:sp>
    </p:spTree>
    <p:extLst>
      <p:ext uri="{BB962C8B-B14F-4D97-AF65-F5344CB8AC3E}">
        <p14:creationId xmlns:p14="http://schemas.microsoft.com/office/powerpoint/2010/main" val="3238886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53FEA-CB04-41CE-BC25-CE9787F91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3228"/>
            <a:ext cx="2600340" cy="1080938"/>
          </a:xfrm>
        </p:spPr>
        <p:txBody>
          <a:bodyPr>
            <a:normAutofit fontScale="90000"/>
          </a:bodyPr>
          <a:lstStyle/>
          <a:p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Ost-</a:t>
            </a:r>
            <a:r>
              <a:rPr lang="de-AT" dirty="0" err="1">
                <a:solidFill>
                  <a:schemeClr val="accent2">
                    <a:lumMod val="75000"/>
                  </a:schemeClr>
                </a:solidFill>
              </a:rPr>
              <a:t>Med</a:t>
            </a:r>
            <a:br>
              <a:rPr lang="de-AT" dirty="0"/>
            </a:br>
            <a:r>
              <a:rPr lang="de-AT" dirty="0">
                <a:solidFill>
                  <a:srgbClr val="00B0F0"/>
                </a:solidFill>
              </a:rPr>
              <a:t>Rhein-Donau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08D01B1-4DBB-49F4-8070-8A52AC546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8567" y="-21008"/>
            <a:ext cx="9591662" cy="689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19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53FEA-CB04-41CE-BC25-CE9787F91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3228"/>
            <a:ext cx="2600340" cy="1080938"/>
          </a:xfrm>
        </p:spPr>
        <p:txBody>
          <a:bodyPr>
            <a:normAutofit fontScale="90000"/>
          </a:bodyPr>
          <a:lstStyle/>
          <a:p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Ost-</a:t>
            </a:r>
            <a:r>
              <a:rPr lang="de-AT" dirty="0" err="1">
                <a:solidFill>
                  <a:schemeClr val="accent2">
                    <a:lumMod val="75000"/>
                  </a:schemeClr>
                </a:solidFill>
              </a:rPr>
              <a:t>Med</a:t>
            </a:r>
            <a:br>
              <a:rPr lang="de-AT" dirty="0"/>
            </a:br>
            <a:r>
              <a:rPr lang="de-AT" dirty="0">
                <a:solidFill>
                  <a:srgbClr val="00B0F0"/>
                </a:solidFill>
              </a:rPr>
              <a:t>Rhein-Donau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77AB7A8-A7ED-46EF-810F-9BDF9C4B4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808" y="0"/>
            <a:ext cx="9543192" cy="6858000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C4190DB-EB35-4665-9A8A-B9D5DB78F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4" y="2351863"/>
            <a:ext cx="9613861" cy="3599316"/>
          </a:xfrm>
        </p:spPr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77725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F9694-9DE6-4FD1-B79A-612B16FD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56071D-539F-4529-94C4-DBE180774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A5773F-B28D-45FD-A72A-02498F98A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D3B395A-0805-43ED-86B0-AAC906C5A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008778" y="6556901"/>
            <a:ext cx="4700059" cy="2906179"/>
          </a:xfrm>
        </p:spPr>
        <p:txBody>
          <a:bodyPr/>
          <a:lstStyle/>
          <a:p>
            <a:endParaRPr lang="de-AT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5A93A7DB-D5B4-42CD-BB77-6B24A2D47EC6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510655" cy="68465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235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53FEA-CB04-41CE-BC25-CE9787F91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3228"/>
            <a:ext cx="2600340" cy="1080938"/>
          </a:xfrm>
        </p:spPr>
        <p:txBody>
          <a:bodyPr>
            <a:normAutofit fontScale="90000"/>
          </a:bodyPr>
          <a:lstStyle/>
          <a:p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TEN Ost-</a:t>
            </a:r>
            <a:r>
              <a:rPr lang="de-AT" dirty="0" err="1">
                <a:solidFill>
                  <a:schemeClr val="accent2">
                    <a:lumMod val="75000"/>
                  </a:schemeClr>
                </a:solidFill>
              </a:rPr>
              <a:t>Med</a:t>
            </a:r>
            <a:br>
              <a:rPr lang="de-AT" dirty="0"/>
            </a:br>
            <a:r>
              <a:rPr lang="de-AT" dirty="0">
                <a:solidFill>
                  <a:srgbClr val="00B0F0"/>
                </a:solidFill>
              </a:rPr>
              <a:t>Rhein-Donau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77AB7A8-A7ED-46EF-810F-9BDF9C4B4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341" y="1483"/>
            <a:ext cx="9543192" cy="6858000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C4190DB-EB35-4665-9A8A-B9D5DB78F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4" y="2351863"/>
            <a:ext cx="9613861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000" dirty="0"/>
              <a:t>volle Linie: Autobahn</a:t>
            </a:r>
          </a:p>
          <a:p>
            <a:pPr marL="0" indent="0">
              <a:buNone/>
            </a:pPr>
            <a:r>
              <a:rPr lang="de-AT" sz="2000" dirty="0"/>
              <a:t>gepunktet: Bahn</a:t>
            </a:r>
          </a:p>
          <a:p>
            <a:pPr marL="0" indent="0">
              <a:buNone/>
            </a:pPr>
            <a:r>
              <a:rPr lang="de-AT" sz="2000" dirty="0"/>
              <a:t>Höhenprofile in CZ, D</a:t>
            </a:r>
            <a:br>
              <a:rPr lang="de-AT" sz="2000" dirty="0"/>
            </a:br>
            <a:r>
              <a:rPr lang="de-AT" sz="2000" dirty="0"/>
              <a:t>sind für Bahnverkehr</a:t>
            </a:r>
            <a:br>
              <a:rPr lang="de-AT" sz="2000" dirty="0"/>
            </a:br>
            <a:r>
              <a:rPr lang="de-AT" sz="2000" dirty="0"/>
              <a:t>Pilsen-West-D nicht</a:t>
            </a:r>
          </a:p>
          <a:p>
            <a:pPr marL="0" indent="0">
              <a:buNone/>
            </a:pPr>
            <a:r>
              <a:rPr lang="de-AT" sz="2000" dirty="0"/>
              <a:t>günstig</a:t>
            </a:r>
          </a:p>
          <a:p>
            <a:pPr marL="0" indent="0">
              <a:buNone/>
            </a:pPr>
            <a:endParaRPr lang="de-AT" sz="20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E427218-FB95-438B-8653-FE2F1CB44C70}"/>
              </a:ext>
            </a:extLst>
          </p:cNvPr>
          <p:cNvSpPr/>
          <p:nvPr/>
        </p:nvSpPr>
        <p:spPr>
          <a:xfrm>
            <a:off x="7162800" y="2486025"/>
            <a:ext cx="676275" cy="1333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3E5909-897C-48E1-81B1-FCD53CAFE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5801"/>
            <a:ext cx="4497426" cy="2362200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04AAD053-2908-4AC7-8BA1-0D6493EEDF40}"/>
              </a:ext>
            </a:extLst>
          </p:cNvPr>
          <p:cNvCxnSpPr>
            <a:cxnSpLocks/>
          </p:cNvCxnSpPr>
          <p:nvPr/>
        </p:nvCxnSpPr>
        <p:spPr>
          <a:xfrm>
            <a:off x="822787" y="4401313"/>
            <a:ext cx="1775287" cy="1170431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409A8A1-0391-481D-8C38-7FCB1819ED76}"/>
              </a:ext>
            </a:extLst>
          </p:cNvPr>
          <p:cNvCxnSpPr>
            <a:cxnSpLocks/>
          </p:cNvCxnSpPr>
          <p:nvPr/>
        </p:nvCxnSpPr>
        <p:spPr>
          <a:xfrm>
            <a:off x="975187" y="4495800"/>
            <a:ext cx="1793809" cy="571881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14ED7849-CAF6-4045-B273-5CF1F07C2ED4}"/>
              </a:ext>
            </a:extLst>
          </p:cNvPr>
          <p:cNvCxnSpPr>
            <a:cxnSpLocks/>
          </p:cNvCxnSpPr>
          <p:nvPr/>
        </p:nvCxnSpPr>
        <p:spPr>
          <a:xfrm>
            <a:off x="790575" y="4371975"/>
            <a:ext cx="818769" cy="809625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id="{2171E31E-0630-4902-8E07-FC9A3AAB165D}"/>
              </a:ext>
            </a:extLst>
          </p:cNvPr>
          <p:cNvSpPr/>
          <p:nvPr/>
        </p:nvSpPr>
        <p:spPr>
          <a:xfrm>
            <a:off x="5092595" y="598909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200" b="1" dirty="0">
                <a:solidFill>
                  <a:schemeClr val="bg1"/>
                </a:solidFill>
              </a:rPr>
              <a:t>http://ec.europa.eu/transport/infrastructure/tentec/tentec-portal/map/maps.html</a:t>
            </a:r>
          </a:p>
        </p:txBody>
      </p:sp>
    </p:spTree>
    <p:extLst>
      <p:ext uri="{BB962C8B-B14F-4D97-AF65-F5344CB8AC3E}">
        <p14:creationId xmlns:p14="http://schemas.microsoft.com/office/powerpoint/2010/main" val="2219817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F7F54-8F79-44C1-BF12-940D75DBE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525 km über Passau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99900FD-BF4F-407B-B5ED-D9C457F0F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5333" y="2336800"/>
            <a:ext cx="8065309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60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F7F54-8F79-44C1-BF12-940D75DBE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96" y="0"/>
            <a:ext cx="10034016" cy="540648"/>
          </a:xfrm>
        </p:spPr>
        <p:txBody>
          <a:bodyPr>
            <a:normAutofit fontScale="90000"/>
          </a:bodyPr>
          <a:lstStyle/>
          <a:p>
            <a:r>
              <a:rPr lang="de-AT" dirty="0"/>
              <a:t>Wien-Nürnberg 525 km über Passau - 1062m Elevation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C2ED97B-966E-4168-B10D-03530B9AC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876" y="426720"/>
            <a:ext cx="11123543" cy="643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4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F7F54-8F79-44C1-BF12-940D75DBE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5" y="2303888"/>
            <a:ext cx="11930745" cy="2250223"/>
          </a:xfrm>
        </p:spPr>
        <p:txBody>
          <a:bodyPr>
            <a:normAutofit fontScale="90000"/>
          </a:bodyPr>
          <a:lstStyle/>
          <a:p>
            <a:r>
              <a:rPr lang="de-AT" dirty="0"/>
              <a:t>dzt. 660 km Wien-Pilsen-Schwandorf, über Pilsen-Cheb 679 km</a:t>
            </a:r>
            <a:br>
              <a:rPr lang="de-AT" dirty="0"/>
            </a:br>
            <a:r>
              <a:rPr lang="de-AT" dirty="0"/>
              <a:t>dzt. 618 km über Klatovy, viel mehr Elevation</a:t>
            </a:r>
            <a:br>
              <a:rPr lang="de-AT" dirty="0"/>
            </a:br>
            <a:r>
              <a:rPr lang="de-AT" dirty="0"/>
              <a:t>künftig ca. 595 km nach Streckenkürzungen möglich, weniger kaum (NP </a:t>
            </a:r>
            <a:r>
              <a:rPr lang="de-AT" dirty="0" err="1"/>
              <a:t>Bayr</a:t>
            </a:r>
            <a:r>
              <a:rPr lang="de-AT" dirty="0"/>
              <a:t>. Wald!)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FE47DFE-140E-456D-B289-08B7A9F06848}"/>
              </a:ext>
            </a:extLst>
          </p:cNvPr>
          <p:cNvSpPr txBox="1"/>
          <p:nvPr/>
        </p:nvSpPr>
        <p:spPr>
          <a:xfrm>
            <a:off x="261256" y="4771282"/>
            <a:ext cx="116381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/>
              <a:t>Pilsen-Furth im Wald: Ausbau 2020-ca.2027-29 (22 km davon genutzt)</a:t>
            </a:r>
          </a:p>
          <a:p>
            <a:r>
              <a:rPr lang="de-AT" sz="2800" dirty="0"/>
              <a:t>Kosten Nürnberg-Schwandorf 150 M€ betrifft beide Strecken, von Schwandorf-Furth (350 M€) profitiert nur die Nordstrecke. </a:t>
            </a:r>
            <a:br>
              <a:rPr lang="de-AT" sz="2800" dirty="0"/>
            </a:br>
            <a:r>
              <a:rPr lang="de-AT" sz="2800" dirty="0"/>
              <a:t>TEN-Strecke: Ausbau Furth-Nürnberg muss 2030 fertig sein.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A10E4CE-CC19-4026-9B30-520B86499581}"/>
              </a:ext>
            </a:extLst>
          </p:cNvPr>
          <p:cNvSpPr txBox="1"/>
          <p:nvPr/>
        </p:nvSpPr>
        <p:spPr>
          <a:xfrm>
            <a:off x="261257" y="914400"/>
            <a:ext cx="1031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dirty="0"/>
              <a:t>Wien-Nürnberg ist näher auf der Westbahn…</a:t>
            </a:r>
          </a:p>
        </p:txBody>
      </p:sp>
    </p:spTree>
    <p:extLst>
      <p:ext uri="{BB962C8B-B14F-4D97-AF65-F5344CB8AC3E}">
        <p14:creationId xmlns:p14="http://schemas.microsoft.com/office/powerpoint/2010/main" val="971052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3CDFE-3F04-43F7-815C-E924ED117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Weiche nach Nürnberg wird in Omsk gestellt</a:t>
            </a:r>
          </a:p>
        </p:txBody>
      </p:sp>
      <p:pic>
        <p:nvPicPr>
          <p:cNvPr id="2050" name="Picture 2" descr="https://s3-ap-southeast-1.amazonaws.com/tz-mag-media/wp-content/uploads/2017/09/14142647/0610_1t0vx.jpg">
            <a:extLst>
              <a:ext uri="{FF2B5EF4-FFF2-40B4-BE49-F238E27FC236}">
                <a16:creationId xmlns:a16="http://schemas.microsoft.com/office/drawing/2014/main" id="{EB4B9F86-EDE3-4821-8EC1-D5CE45EEF4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220" y="1993693"/>
            <a:ext cx="8833488" cy="486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E894D67-EA0E-45D3-87E4-CCBB4860C601}"/>
              </a:ext>
            </a:extLst>
          </p:cNvPr>
          <p:cNvSpPr txBox="1"/>
          <p:nvPr/>
        </p:nvSpPr>
        <p:spPr>
          <a:xfrm>
            <a:off x="1" y="2398426"/>
            <a:ext cx="60382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/>
              <a:t>Dzt. fährt </a:t>
            </a:r>
            <a:r>
              <a:rPr lang="de-AT" sz="2400" b="1" dirty="0" err="1"/>
              <a:t>Yuxinou</a:t>
            </a:r>
            <a:r>
              <a:rPr lang="de-AT" sz="2400" dirty="0"/>
              <a:t> 1x tägl. (11.000 km) 51 Container (650 </a:t>
            </a:r>
            <a:r>
              <a:rPr lang="de-AT" sz="2400" dirty="0" err="1"/>
              <a:t>lfm</a:t>
            </a:r>
            <a:r>
              <a:rPr lang="de-AT" sz="2400" dirty="0"/>
              <a:t>) Chongqing</a:t>
            </a:r>
            <a:r>
              <a:rPr lang="de-AT" sz="2400" dirty="0">
                <a:sym typeface="Wingdings" panose="05000000000000000000" pitchFamily="2" charset="2"/>
              </a:rPr>
              <a:t> Duisburg</a:t>
            </a:r>
            <a:endParaRPr lang="de-AT" sz="2400" dirty="0"/>
          </a:p>
          <a:p>
            <a:r>
              <a:rPr lang="de-AT" sz="2400" dirty="0"/>
              <a:t>(31 d Schiff, 16 d Zug). Wien, Wels und Nürnberg (über Posen!) sind schon Terminals der DB Cargo </a:t>
            </a:r>
            <a:r>
              <a:rPr lang="de-AT" sz="2400" dirty="0" err="1"/>
              <a:t>Eurasia</a:t>
            </a:r>
            <a:r>
              <a:rPr lang="de-AT" sz="2400" dirty="0"/>
              <a:t>.</a:t>
            </a:r>
          </a:p>
          <a:p>
            <a:endParaRPr lang="de-AT" sz="2400" dirty="0"/>
          </a:p>
          <a:p>
            <a:r>
              <a:rPr lang="de-AT" sz="2400" dirty="0"/>
              <a:t>Verteilt wird schon in Sibirien (</a:t>
            </a:r>
            <a:r>
              <a:rPr lang="de-AT" sz="2400" b="1" dirty="0"/>
              <a:t>Omsk</a:t>
            </a:r>
            <a:r>
              <a:rPr lang="de-AT" sz="2400" dirty="0"/>
              <a:t>: Weiche: </a:t>
            </a:r>
            <a:r>
              <a:rPr lang="de-AT" sz="2400" dirty="0" err="1"/>
              <a:t>Charkiv</a:t>
            </a:r>
            <a:r>
              <a:rPr lang="de-AT" sz="2400" dirty="0"/>
              <a:t> oder Moskau)</a:t>
            </a:r>
          </a:p>
          <a:p>
            <a:r>
              <a:rPr lang="de-AT" sz="2400" dirty="0"/>
              <a:t>Im April 2018 kam der erste Güterzug von Chengdu nach Wien (40 Container mit Elektronik, LED, Textil; 9800 km, 14 d – Schiff: 28!)</a:t>
            </a:r>
          </a:p>
          <a:p>
            <a:endParaRPr lang="de-AT" sz="2400" dirty="0"/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3E8906DD-53C1-4B26-B326-D7C0D3831D2E}"/>
              </a:ext>
            </a:extLst>
          </p:cNvPr>
          <p:cNvSpPr/>
          <p:nvPr/>
        </p:nvSpPr>
        <p:spPr>
          <a:xfrm rot="15621938">
            <a:off x="7613403" y="1757694"/>
            <a:ext cx="385069" cy="5290198"/>
          </a:xfrm>
          <a:prstGeom prst="downArrow">
            <a:avLst/>
          </a:prstGeom>
          <a:solidFill>
            <a:schemeClr val="accent1">
              <a:alpha val="50000"/>
            </a:schemeClr>
          </a:solidFill>
          <a:ln>
            <a:solidFill>
              <a:schemeClr val="tx2"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66738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F6D0B1-5DF3-4E1B-857F-58EB3402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7032"/>
            <a:ext cx="9613861" cy="4909846"/>
          </a:xfrm>
        </p:spPr>
        <p:txBody>
          <a:bodyPr>
            <a:normAutofit fontScale="90000"/>
          </a:bodyPr>
          <a:lstStyle/>
          <a:p>
            <a:r>
              <a:rPr lang="de-AT" dirty="0"/>
              <a:t>30 </a:t>
            </a:r>
            <a:r>
              <a:rPr lang="de-AT" dirty="0" err="1"/>
              <a:t>Mt</a:t>
            </a:r>
            <a:r>
              <a:rPr lang="de-AT" dirty="0"/>
              <a:t> * 1 km * 0,3 MJ</a:t>
            </a:r>
            <a:br>
              <a:rPr lang="de-AT" dirty="0"/>
            </a:br>
            <a:r>
              <a:rPr lang="de-AT" dirty="0"/>
              <a:t>=10 TJ Primärenergie pro Jahr</a:t>
            </a:r>
            <a:br>
              <a:rPr lang="de-AT" dirty="0"/>
            </a:br>
            <a:r>
              <a:rPr lang="de-AT" dirty="0"/>
              <a:t>=2,78 </a:t>
            </a:r>
            <a:r>
              <a:rPr lang="de-AT" dirty="0" err="1"/>
              <a:t>GWh</a:t>
            </a:r>
            <a:r>
              <a:rPr lang="de-AT" dirty="0"/>
              <a:t> </a:t>
            </a:r>
            <a:br>
              <a:rPr lang="de-AT" dirty="0"/>
            </a:br>
            <a:r>
              <a:rPr lang="de-AT" dirty="0"/>
              <a:t>= 1 großes Windrad</a:t>
            </a:r>
            <a:br>
              <a:rPr lang="de-AT" dirty="0"/>
            </a:br>
            <a:r>
              <a:rPr lang="de-AT" dirty="0"/>
              <a:t>oder 1000 PV-Anlagen am Dach!</a:t>
            </a:r>
            <a:br>
              <a:rPr lang="de-AT" dirty="0"/>
            </a:br>
            <a:r>
              <a:rPr lang="de-AT" dirty="0"/>
              <a:t>Einmalige Chance, Transitverkehr auf der Schiene zu halten. Terminal soll auch bis 5% Donauschiffsverladung umfassen, darf </a:t>
            </a:r>
            <a:br>
              <a:rPr lang="de-AT" dirty="0"/>
            </a:br>
            <a:r>
              <a:rPr lang="de-AT" dirty="0"/>
              <a:t>keinesfalls &gt;10%LKW-Verladung gestatten!</a:t>
            </a:r>
            <a:br>
              <a:rPr lang="de-AT" dirty="0"/>
            </a:br>
            <a:endParaRPr lang="de-AT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8AFA04D-A4F8-4DC0-8B68-6F6365D70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05018" y="-5091"/>
            <a:ext cx="3881985" cy="686309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4C4D4C8-AFC6-4728-B2BE-788D3F6B54FF}"/>
              </a:ext>
            </a:extLst>
          </p:cNvPr>
          <p:cNvSpPr txBox="1">
            <a:spLocks/>
          </p:cNvSpPr>
          <p:nvPr/>
        </p:nvSpPr>
        <p:spPr>
          <a:xfrm>
            <a:off x="218124" y="695765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/>
              <a:t>Energieersparnis pro km Strecke</a:t>
            </a:r>
          </a:p>
        </p:txBody>
      </p:sp>
    </p:spTree>
    <p:extLst>
      <p:ext uri="{BB962C8B-B14F-4D97-AF65-F5344CB8AC3E}">
        <p14:creationId xmlns:p14="http://schemas.microsoft.com/office/powerpoint/2010/main" val="2114136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AC7363-9982-4545-8BA8-178E7FCE2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Dünn besiedelt, aber in starker Achse!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A1261C-0823-41BE-94AC-E75A55A7F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AT" sz="3200" dirty="0"/>
              <a:t>In ganz Mitteleuropa kann man nur ein einziges 150x150 km-Quadrat zeichnen, das von keiner TEN-Haupt- oder Nebenstrecke durchzogen ist: </a:t>
            </a:r>
            <a:br>
              <a:rPr lang="de-AT" sz="3200" dirty="0"/>
            </a:br>
            <a:r>
              <a:rPr lang="de-AT" sz="3200" dirty="0"/>
              <a:t>Das Quadrat aus den Eckpunkten Wien-Linz, </a:t>
            </a:r>
            <a:r>
              <a:rPr lang="de-AT" sz="3200" dirty="0" err="1"/>
              <a:t>Aussig</a:t>
            </a:r>
            <a:r>
              <a:rPr lang="de-AT" sz="3200" dirty="0"/>
              <a:t> an der Adler und </a:t>
            </a:r>
            <a:r>
              <a:rPr lang="de-AT" sz="3200" dirty="0" err="1"/>
              <a:t>Rakovnik</a:t>
            </a:r>
            <a:r>
              <a:rPr lang="de-AT" sz="3200" dirty="0"/>
              <a:t> (150x150 km), also der Raum Waldviertel, westl. Weinviertel, östl. Mühlviertel, östl. Südböhmen, </a:t>
            </a:r>
            <a:r>
              <a:rPr lang="de-AT" sz="3200" dirty="0" err="1"/>
              <a:t>Vysocina</a:t>
            </a:r>
            <a:endParaRPr lang="de-AT" sz="3200" dirty="0"/>
          </a:p>
        </p:txBody>
      </p:sp>
    </p:spTree>
    <p:extLst>
      <p:ext uri="{BB962C8B-B14F-4D97-AF65-F5344CB8AC3E}">
        <p14:creationId xmlns:p14="http://schemas.microsoft.com/office/powerpoint/2010/main" val="330665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354C7-E14D-4BCA-A297-C6BB78BA5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4613"/>
            <a:ext cx="2819399" cy="2478743"/>
          </a:xfrm>
        </p:spPr>
        <p:txBody>
          <a:bodyPr/>
          <a:lstStyle/>
          <a:p>
            <a:r>
              <a:rPr lang="de-AT" dirty="0"/>
              <a:t>Schnellzug-freie Zone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1DD5D5-AF10-4400-B3E3-B8A5E789A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832" y="2233749"/>
            <a:ext cx="2214484" cy="3871023"/>
          </a:xfrm>
        </p:spPr>
        <p:txBody>
          <a:bodyPr/>
          <a:lstStyle/>
          <a:p>
            <a:pPr marL="0" indent="0">
              <a:buNone/>
            </a:pPr>
            <a:r>
              <a:rPr lang="de-AT"/>
              <a:t>Schieben Sie </a:t>
            </a:r>
            <a:r>
              <a:rPr lang="de-AT" dirty="0"/>
              <a:t>dieses Quadrat, ohne eine TEN-Strecke zu bedecken.</a:t>
            </a:r>
          </a:p>
          <a:p>
            <a:pPr marL="0" indent="0">
              <a:buNone/>
            </a:pPr>
            <a:r>
              <a:rPr lang="de-AT" dirty="0"/>
              <a:t>Es geht nur hier, in Bosnien und Ostpolen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7680C39-EE54-45E1-8BEC-146BFEA78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123" y="24613"/>
            <a:ext cx="93726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E13009C-5638-41AC-964D-C7DE31F668D3}"/>
              </a:ext>
            </a:extLst>
          </p:cNvPr>
          <p:cNvSpPr/>
          <p:nvPr/>
        </p:nvSpPr>
        <p:spPr>
          <a:xfrm>
            <a:off x="7341325" y="3075445"/>
            <a:ext cx="953589" cy="908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895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E713A6-1C62-454E-B40F-72C470133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Welche Art Güterzüge kommen hinzu?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71126A-3D06-4F0D-AB6C-4FDF0F559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29542"/>
            <a:ext cx="12192000" cy="4528458"/>
          </a:xfrm>
        </p:spPr>
        <p:txBody>
          <a:bodyPr>
            <a:noAutofit/>
          </a:bodyPr>
          <a:lstStyle/>
          <a:p>
            <a:r>
              <a:rPr lang="de-AT" sz="3200" dirty="0"/>
              <a:t>ab ~2030, 70% West-/ 30% Ostfracht. Container (Industriekomponenten, Elektronik, Textil…), auch Erz/Metalle</a:t>
            </a:r>
          </a:p>
          <a:p>
            <a:r>
              <a:rPr lang="de-AT" sz="3200" dirty="0"/>
              <a:t>Containerzug bis Wien 1000 m lang, 2045 t </a:t>
            </a:r>
            <a:r>
              <a:rPr lang="de-AT" sz="3200" dirty="0" err="1"/>
              <a:t>bto</a:t>
            </a:r>
            <a:r>
              <a:rPr lang="de-AT" sz="3200" dirty="0"/>
              <a:t> bzw. 875 t netto, 50 Waggons, 1 Lok (Erz/Metallzug: 2 Loks 6000 t </a:t>
            </a:r>
            <a:r>
              <a:rPr lang="de-AT" sz="3200" dirty="0" err="1"/>
              <a:t>bto</a:t>
            </a:r>
            <a:r>
              <a:rPr lang="de-AT" sz="3200" dirty="0"/>
              <a:t>., 4000 t netto (bleibt eher am Hauptnetz); in Ö dann l=750 m max.</a:t>
            </a:r>
          </a:p>
          <a:p>
            <a:r>
              <a:rPr lang="de-AT" sz="3200" dirty="0"/>
              <a:t>14 </a:t>
            </a:r>
            <a:r>
              <a:rPr lang="de-AT" sz="3200" dirty="0" err="1"/>
              <a:t>Mt</a:t>
            </a:r>
            <a:r>
              <a:rPr lang="de-AT" sz="3200" dirty="0"/>
              <a:t> </a:t>
            </a:r>
            <a:r>
              <a:rPr lang="de-AT" sz="3200" dirty="0" err="1"/>
              <a:t>bto</a:t>
            </a:r>
            <a:r>
              <a:rPr lang="de-AT" sz="3200" dirty="0"/>
              <a:t>. über Terminal Wien verteilt, längerfristig mehr (CAGR ca. +1,5% p.a.)</a:t>
            </a:r>
          </a:p>
        </p:txBody>
      </p:sp>
    </p:spTree>
    <p:extLst>
      <p:ext uri="{BB962C8B-B14F-4D97-AF65-F5344CB8AC3E}">
        <p14:creationId xmlns:p14="http://schemas.microsoft.com/office/powerpoint/2010/main" val="2779572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8190A-E64E-4344-A81E-8DF1E214E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753228"/>
            <a:ext cx="10406743" cy="1080938"/>
          </a:xfrm>
        </p:spPr>
        <p:txBody>
          <a:bodyPr/>
          <a:lstStyle/>
          <a:p>
            <a:r>
              <a:rPr lang="de-AT" dirty="0"/>
              <a:t>Prognose 2050 Fracht ab Breitspurterminal: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E23E7F-51CA-4DFF-8F69-0608788FF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90057"/>
            <a:ext cx="11511679" cy="4767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800" dirty="0"/>
              <a:t>Szenario: Erfolgreiche Vermeidung zusätzlichen LKW-Transits -</a:t>
            </a:r>
          </a:p>
          <a:p>
            <a:pPr marL="0" indent="0">
              <a:buNone/>
            </a:pPr>
            <a:r>
              <a:rPr lang="de-AT" sz="2800" dirty="0"/>
              <a:t>Es geht mittelfristig um bis zu 25000 Züge p.a. nach Wien</a:t>
            </a:r>
          </a:p>
          <a:p>
            <a:pPr marL="0" indent="0">
              <a:buNone/>
            </a:pPr>
            <a:r>
              <a:rPr lang="de-AT" sz="2800" b="1" dirty="0"/>
              <a:t>Davon Brünn-Prag-(Sachsen) 3 000 Züge</a:t>
            </a:r>
            <a:r>
              <a:rPr lang="de-AT" sz="2800" dirty="0"/>
              <a:t>; davon Entlastungsstrecke Gmünd-Prag</a:t>
            </a:r>
            <a:r>
              <a:rPr lang="de-AT" sz="2800" b="1" dirty="0"/>
              <a:t>ca.10-13% möglich </a:t>
            </a:r>
            <a:r>
              <a:rPr lang="de-AT" sz="2800" b="1" dirty="0" err="1"/>
              <a:t>d.s</a:t>
            </a:r>
            <a:r>
              <a:rPr lang="de-AT" sz="2800" dirty="0"/>
              <a:t>: </a:t>
            </a:r>
            <a:r>
              <a:rPr lang="de-AT" sz="2800" b="1" dirty="0"/>
              <a:t>300-400</a:t>
            </a:r>
          </a:p>
          <a:p>
            <a:pPr marL="0" indent="0">
              <a:buNone/>
            </a:pPr>
            <a:r>
              <a:rPr lang="de-AT" sz="2800" b="1" dirty="0"/>
              <a:t>Davon Linz-Nürnberg(-Düsseldorf) ca. 17.000 Züge und 200 Schiffs-Koppelverbände </a:t>
            </a:r>
            <a:r>
              <a:rPr lang="de-AT" sz="2800" dirty="0"/>
              <a:t>(entsprechen bis zu 1000 Zügen). Entlastungsstrecke: 5-8% d.s. 8</a:t>
            </a:r>
            <a:r>
              <a:rPr lang="de-AT" sz="2800" b="1" dirty="0"/>
              <a:t>00-1.300</a:t>
            </a:r>
            <a:r>
              <a:rPr lang="de-AT" sz="2800" dirty="0"/>
              <a:t> Züge möglich</a:t>
            </a:r>
          </a:p>
          <a:p>
            <a:pPr marL="0" indent="0">
              <a:buNone/>
            </a:pPr>
            <a:r>
              <a:rPr lang="de-AT" sz="2800" dirty="0"/>
              <a:t>Potenzial zusätzliche Fracht daher </a:t>
            </a:r>
            <a:r>
              <a:rPr lang="de-AT" sz="2800" b="1" dirty="0"/>
              <a:t>1.100-1.700 Züge p.a. </a:t>
            </a:r>
            <a:r>
              <a:rPr lang="de-AT" sz="2800" dirty="0"/>
              <a:t>= 3-5 pro Tag </a:t>
            </a:r>
            <a:r>
              <a:rPr lang="de-AT" sz="2800" dirty="0">
                <a:sym typeface="Wingdings" panose="05000000000000000000" pitchFamily="2" charset="2"/>
              </a:rPr>
              <a:t> Bedarf 2. Gleis, da ja auch im Personenverkehr Zunahmen erfolgen sollen.</a:t>
            </a: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230103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F9694-9DE6-4FD1-B79A-612B16FD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56071D-539F-4529-94C4-DBE180774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A5773F-B28D-45FD-A72A-02498F98A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D3B395A-0805-43ED-86B0-AAC906C5A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008778" y="6556901"/>
            <a:ext cx="4700059" cy="2906179"/>
          </a:xfrm>
        </p:spPr>
        <p:txBody>
          <a:bodyPr/>
          <a:lstStyle/>
          <a:p>
            <a:endParaRPr lang="de-AT" dirty="0"/>
          </a:p>
        </p:txBody>
      </p:sp>
      <p:pic>
        <p:nvPicPr>
          <p:cNvPr id="6147" name="Picture 3" descr="Bildergebnis für franz josephs bahn">
            <a:extLst>
              <a:ext uri="{FF2B5EF4-FFF2-40B4-BE49-F238E27FC236}">
                <a16:creationId xmlns:a16="http://schemas.microsoft.com/office/drawing/2014/main" id="{BD2B9408-4F9C-4FC7-998A-C045945F0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7685"/>
            <a:ext cx="12192000" cy="811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42CB3E3-E86C-4EBC-8EB2-3FF63413BE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99494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4C94B-BEF7-4E03-BCF8-13157FA47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4800" b="1" dirty="0"/>
              <a:t>2. Nachfrage Personenverkehr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9C2883-C7EE-4E1C-AA85-8768666B3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2336872"/>
            <a:ext cx="11858625" cy="42544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AT" sz="2800" b="1" dirty="0"/>
              <a:t>Abhängig v.a. von</a:t>
            </a:r>
          </a:p>
          <a:p>
            <a:r>
              <a:rPr lang="de-AT" sz="2800" b="1" dirty="0"/>
              <a:t>Reisezeit</a:t>
            </a:r>
            <a:r>
              <a:rPr lang="de-AT" sz="2800" dirty="0"/>
              <a:t>: Wer die Nase vorn hat (Zug oder PKW), gewinnt viel</a:t>
            </a:r>
          </a:p>
          <a:p>
            <a:r>
              <a:rPr lang="de-AT" sz="2800" b="1" dirty="0"/>
              <a:t>Fahrplandichte</a:t>
            </a:r>
            <a:r>
              <a:rPr lang="de-AT" sz="2800" dirty="0"/>
              <a:t>, Umsteigemöglichkeiten im Raum Wien</a:t>
            </a:r>
          </a:p>
          <a:p>
            <a:r>
              <a:rPr lang="de-AT" sz="2800" b="1" dirty="0"/>
              <a:t>Preis</a:t>
            </a:r>
            <a:r>
              <a:rPr lang="de-AT" sz="2800" dirty="0"/>
              <a:t>: v.a. Jahreskarte, </a:t>
            </a:r>
            <a:r>
              <a:rPr lang="de-AT" sz="2800" dirty="0" err="1"/>
              <a:t>PKW-Maut</a:t>
            </a:r>
            <a:r>
              <a:rPr lang="de-AT" sz="2800" dirty="0"/>
              <a:t>, Verbundpreise etc.</a:t>
            </a:r>
          </a:p>
          <a:p>
            <a:r>
              <a:rPr lang="de-AT" sz="2800" b="1" dirty="0"/>
              <a:t>Komfort</a:t>
            </a:r>
            <a:r>
              <a:rPr lang="de-AT" sz="2800" dirty="0"/>
              <a:t> (Sitz, Waggon, Bahnhof), </a:t>
            </a:r>
            <a:r>
              <a:rPr lang="de-AT" sz="2800" b="1" dirty="0"/>
              <a:t>W-LAN</a:t>
            </a:r>
          </a:p>
          <a:p>
            <a:r>
              <a:rPr lang="de-AT" sz="2800" b="1" dirty="0"/>
              <a:t>Image</a:t>
            </a:r>
            <a:r>
              <a:rPr lang="de-AT" sz="2800" dirty="0"/>
              <a:t> und Sympathie: </a:t>
            </a:r>
            <a:r>
              <a:rPr lang="de-AT" sz="2800" dirty="0" err="1"/>
              <a:t>WESTbahn</a:t>
            </a:r>
            <a:r>
              <a:rPr lang="de-AT" sz="2800" dirty="0"/>
              <a:t> zeigt‘s</a:t>
            </a:r>
          </a:p>
          <a:p>
            <a:r>
              <a:rPr lang="de-AT" sz="2800" b="1" dirty="0"/>
              <a:t>Raumordnung</a:t>
            </a:r>
            <a:r>
              <a:rPr lang="de-AT" sz="2800" dirty="0"/>
              <a:t>: Standorte neuer Wohngebiete und für Nachverdichtung; Schulzentren, Ende impliziter Begünstigung des PKW, etc.</a:t>
            </a:r>
          </a:p>
        </p:txBody>
      </p:sp>
    </p:spTree>
    <p:extLst>
      <p:ext uri="{BB962C8B-B14F-4D97-AF65-F5344CB8AC3E}">
        <p14:creationId xmlns:p14="http://schemas.microsoft.com/office/powerpoint/2010/main" val="2459530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496739-756B-494C-9B9C-FCD1C303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5400" b="1" dirty="0"/>
              <a:t>3. Was geht noch bis 2022?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BF1519-6DB1-497B-B5DC-B6F460F0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005617"/>
            <a:ext cx="12192001" cy="5023834"/>
          </a:xfrm>
        </p:spPr>
        <p:txBody>
          <a:bodyPr>
            <a:noAutofit/>
          </a:bodyPr>
          <a:lstStyle/>
          <a:p>
            <a:r>
              <a:rPr lang="de-AT" sz="2600" dirty="0"/>
              <a:t>Tempovorteil des </a:t>
            </a:r>
            <a:r>
              <a:rPr lang="de-AT" sz="2600" b="1" dirty="0" err="1"/>
              <a:t>Cityjet</a:t>
            </a:r>
            <a:r>
              <a:rPr lang="de-AT" sz="2600" dirty="0"/>
              <a:t> in den Fahrplan einbauen (auch Reservezüge </a:t>
            </a:r>
            <a:r>
              <a:rPr lang="de-AT" sz="2600" dirty="0" err="1"/>
              <a:t>Cityjets</a:t>
            </a:r>
            <a:r>
              <a:rPr lang="de-AT" sz="2600" dirty="0"/>
              <a:t>)</a:t>
            </a:r>
          </a:p>
          <a:p>
            <a:r>
              <a:rPr lang="de-AT" sz="2600" b="1" dirty="0"/>
              <a:t>Bestuhlung im Regional-</a:t>
            </a:r>
            <a:r>
              <a:rPr lang="de-AT" sz="2600" b="1" dirty="0" err="1"/>
              <a:t>Cityjet</a:t>
            </a:r>
            <a:r>
              <a:rPr lang="de-AT" sz="2600" b="1" dirty="0"/>
              <a:t> umbauen</a:t>
            </a:r>
            <a:r>
              <a:rPr lang="de-AT" sz="2600" dirty="0"/>
              <a:t> (leicht möglich; 259 </a:t>
            </a:r>
            <a:r>
              <a:rPr lang="de-AT" sz="2600" dirty="0">
                <a:sym typeface="Wingdings" panose="05000000000000000000" pitchFamily="2" charset="2"/>
              </a:rPr>
              <a:t> 230 Sitzplätze), dann reicht Akzeptanz (laute Drehgestelle, versteckte Dosen ohne USB, wenig Kofferplatz werden </a:t>
            </a:r>
            <a:r>
              <a:rPr lang="de-AT" sz="2600" dirty="0" err="1">
                <a:sym typeface="Wingdings" panose="05000000000000000000" pitchFamily="2" charset="2"/>
              </a:rPr>
              <a:t>großteils</a:t>
            </a:r>
            <a:r>
              <a:rPr lang="de-AT" sz="2600" dirty="0">
                <a:sym typeface="Wingdings" panose="05000000000000000000" pitchFamily="2" charset="2"/>
              </a:rPr>
              <a:t> akzeptiert), auch </a:t>
            </a:r>
            <a:r>
              <a:rPr lang="de-AT" sz="2600" b="1" dirty="0">
                <a:sym typeface="Wingdings" panose="05000000000000000000" pitchFamily="2" charset="2"/>
              </a:rPr>
              <a:t>DOSTO </a:t>
            </a:r>
            <a:r>
              <a:rPr lang="de-AT" sz="2600" dirty="0">
                <a:sym typeface="Wingdings" panose="05000000000000000000" pitchFamily="2" charset="2"/>
              </a:rPr>
              <a:t>modernisieren (</a:t>
            </a:r>
            <a:r>
              <a:rPr lang="de-AT" sz="2600" dirty="0" err="1">
                <a:sym typeface="Wingdings" panose="05000000000000000000" pitchFamily="2" charset="2"/>
              </a:rPr>
              <a:t>vmax</a:t>
            </a:r>
            <a:r>
              <a:rPr lang="de-AT" sz="2600" dirty="0">
                <a:sym typeface="Wingdings" panose="05000000000000000000" pitchFamily="2" charset="2"/>
              </a:rPr>
              <a:t>!)</a:t>
            </a:r>
          </a:p>
          <a:p>
            <a:r>
              <a:rPr lang="de-AT" sz="2600" dirty="0">
                <a:sym typeface="Wingdings" panose="05000000000000000000" pitchFamily="2" charset="2"/>
              </a:rPr>
              <a:t>WLAN-Ausbau über Tulln hinaus, denn gerade wer weit pendelt, braucht‘s! E-Fahrzeug-Laden 11 kW an jedem Bahnhof</a:t>
            </a:r>
          </a:p>
          <a:p>
            <a:r>
              <a:rPr lang="de-AT" sz="2600" b="1" dirty="0">
                <a:sym typeface="Wingdings" panose="05000000000000000000" pitchFamily="2" charset="2"/>
              </a:rPr>
              <a:t>Befragung:</a:t>
            </a:r>
            <a:r>
              <a:rPr lang="de-AT" sz="2600" dirty="0">
                <a:sym typeface="Wingdings" panose="05000000000000000000" pitchFamily="2" charset="2"/>
              </a:rPr>
              <a:t> 1. </a:t>
            </a:r>
            <a:r>
              <a:rPr lang="de-AT" sz="2600" dirty="0" err="1">
                <a:sym typeface="Wingdings" panose="05000000000000000000" pitchFamily="2" charset="2"/>
              </a:rPr>
              <a:t>Fahrgastvortverteilung</a:t>
            </a:r>
            <a:r>
              <a:rPr lang="de-AT" sz="2600" dirty="0">
                <a:sym typeface="Wingdings" panose="05000000000000000000" pitchFamily="2" charset="2"/>
              </a:rPr>
              <a:t> in Tulln/Absdorf wie bis vor einigen Jahren;  2. Führung einzelner Züge nach </a:t>
            </a:r>
            <a:r>
              <a:rPr lang="de-AT" sz="2600" dirty="0" err="1">
                <a:sym typeface="Wingdings" panose="05000000000000000000" pitchFamily="2" charset="2"/>
              </a:rPr>
              <a:t>HütteldorfWestbahn</a:t>
            </a:r>
            <a:r>
              <a:rPr lang="de-AT" sz="2600" dirty="0">
                <a:sym typeface="Wingdings" panose="05000000000000000000" pitchFamily="2" charset="2"/>
              </a:rPr>
              <a:t> bzw. über Donauuferbahn und Simmering nach </a:t>
            </a:r>
            <a:r>
              <a:rPr lang="de-AT" sz="2600" dirty="0" err="1">
                <a:sym typeface="Wingdings" panose="05000000000000000000" pitchFamily="2" charset="2"/>
              </a:rPr>
              <a:t>Hbf</a:t>
            </a:r>
            <a:r>
              <a:rPr lang="de-AT" sz="2600" dirty="0">
                <a:sym typeface="Wingdings" panose="05000000000000000000" pitchFamily="2" charset="2"/>
              </a:rPr>
              <a:t>-Ost; 3. Cityjet-Paar als 2-System-Zug nach </a:t>
            </a:r>
            <a:r>
              <a:rPr lang="de-AT" sz="2600" b="1" dirty="0">
                <a:sym typeface="Wingdings" panose="05000000000000000000" pitchFamily="2" charset="2"/>
              </a:rPr>
              <a:t>Budweis</a:t>
            </a:r>
            <a:r>
              <a:rPr lang="de-AT" sz="2600" dirty="0">
                <a:sym typeface="Wingdings" panose="05000000000000000000" pitchFamily="2" charset="2"/>
              </a:rPr>
              <a:t> führen</a:t>
            </a:r>
          </a:p>
          <a:p>
            <a:r>
              <a:rPr lang="de-AT" sz="2600" b="1" dirty="0">
                <a:sym typeface="Wingdings" panose="05000000000000000000" pitchFamily="2" charset="2"/>
              </a:rPr>
              <a:t>Jahreskarte NÖ+W+N-</a:t>
            </a:r>
            <a:r>
              <a:rPr lang="de-AT" sz="2600" b="1" dirty="0" err="1">
                <a:sym typeface="Wingdings" panose="05000000000000000000" pitchFamily="2" charset="2"/>
              </a:rPr>
              <a:t>Bgld</a:t>
            </a:r>
            <a:r>
              <a:rPr lang="de-AT" sz="2600" b="1" dirty="0">
                <a:sym typeface="Wingdings" panose="05000000000000000000" pitchFamily="2" charset="2"/>
              </a:rPr>
              <a:t>. </a:t>
            </a:r>
            <a:r>
              <a:rPr lang="de-AT" sz="2600" dirty="0">
                <a:sym typeface="Wingdings" panose="05000000000000000000" pitchFamily="2" charset="2"/>
              </a:rPr>
              <a:t>2*365=730 €; </a:t>
            </a:r>
            <a:r>
              <a:rPr lang="de-AT" sz="2600" b="1" dirty="0">
                <a:sym typeface="Wingdings" panose="05000000000000000000" pitchFamily="2" charset="2"/>
              </a:rPr>
              <a:t>Fahrkarte im Zug </a:t>
            </a:r>
            <a:r>
              <a:rPr lang="de-AT" sz="2600" dirty="0">
                <a:sym typeface="Wingdings" panose="05000000000000000000" pitchFamily="2" charset="2"/>
              </a:rPr>
              <a:t>zu Schalterpreis</a:t>
            </a:r>
            <a:endParaRPr lang="de-AT" sz="2600" dirty="0"/>
          </a:p>
        </p:txBody>
      </p:sp>
    </p:spTree>
    <p:extLst>
      <p:ext uri="{BB962C8B-B14F-4D97-AF65-F5344CB8AC3E}">
        <p14:creationId xmlns:p14="http://schemas.microsoft.com/office/powerpoint/2010/main" val="1635925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46786A-F900-4F87-91B1-BED3A1518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Effekt bis 2022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543315-866C-4FE4-8E81-945DFB3A3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1511679" cy="4178227"/>
          </a:xfrm>
        </p:spPr>
        <p:txBody>
          <a:bodyPr>
            <a:normAutofit/>
          </a:bodyPr>
          <a:lstStyle/>
          <a:p>
            <a:r>
              <a:rPr lang="de-AT" dirty="0"/>
              <a:t>Von den ca. 39000 Personen, die täglich über Stockerau oder Klosterneuburg nach Wien kommen, benützen ca. 13000 FJB+S3. Durch o.a. Maßnahmen sind dauerhaft um &gt;1000 Reisende/Tag mehr möglich </a:t>
            </a:r>
            <a:r>
              <a:rPr lang="de-AT" dirty="0">
                <a:sym typeface="Wingdings" panose="05000000000000000000" pitchFamily="2" charset="2"/>
              </a:rPr>
              <a:t> &gt;100 000 PKW-km weniger.</a:t>
            </a:r>
          </a:p>
          <a:p>
            <a:r>
              <a:rPr lang="de-AT" dirty="0">
                <a:sym typeface="Wingdings" panose="05000000000000000000" pitchFamily="2" charset="2"/>
              </a:rPr>
              <a:t>Kauf 4 2-System-Cityjets vorgezogen und 1 umbauen: </a:t>
            </a:r>
            <a:r>
              <a:rPr lang="de-AT" b="1" dirty="0">
                <a:sym typeface="Wingdings" panose="05000000000000000000" pitchFamily="2" charset="2"/>
              </a:rPr>
              <a:t>32 Mio.€ </a:t>
            </a:r>
            <a:r>
              <a:rPr lang="de-AT" dirty="0">
                <a:sym typeface="Wingdings" panose="05000000000000000000" pitchFamily="2" charset="2"/>
              </a:rPr>
              <a:t>früher fällig</a:t>
            </a:r>
          </a:p>
          <a:p>
            <a:r>
              <a:rPr lang="de-AT" b="1" dirty="0">
                <a:sym typeface="Wingdings" panose="05000000000000000000" pitchFamily="2" charset="2"/>
              </a:rPr>
              <a:t>Fahrgastvorverteilung </a:t>
            </a:r>
            <a:r>
              <a:rPr lang="de-AT" dirty="0">
                <a:sym typeface="Wingdings" panose="05000000000000000000" pitchFamily="2" charset="2"/>
              </a:rPr>
              <a:t>in Tulln und Absdorf: Signalelektronik umgestalten, Schnellbahndichte etwas erhöhen, W-Lan bis Gmünd, Ladesäulen: </a:t>
            </a:r>
            <a:r>
              <a:rPr lang="de-AT" b="1" dirty="0">
                <a:sym typeface="Wingdings" panose="05000000000000000000" pitchFamily="2" charset="2"/>
              </a:rPr>
              <a:t>40-50 M€</a:t>
            </a:r>
          </a:p>
          <a:p>
            <a:r>
              <a:rPr lang="de-AT" dirty="0">
                <a:sym typeface="Wingdings" panose="05000000000000000000" pitchFamily="2" charset="2"/>
              </a:rPr>
              <a:t>Zus. Mehrkosten </a:t>
            </a:r>
            <a:r>
              <a:rPr lang="de-AT" b="1" dirty="0">
                <a:sym typeface="Wingdings" panose="05000000000000000000" pitchFamily="2" charset="2"/>
              </a:rPr>
              <a:t>ca. 55 M€ </a:t>
            </a:r>
            <a:r>
              <a:rPr lang="de-AT" dirty="0">
                <a:sym typeface="Wingdings" panose="05000000000000000000" pitchFamily="2" charset="2"/>
              </a:rPr>
              <a:t>(abgezogene </a:t>
            </a:r>
            <a:r>
              <a:rPr lang="de-AT" dirty="0" err="1">
                <a:sym typeface="Wingdings" panose="05000000000000000000" pitchFamily="2" charset="2"/>
              </a:rPr>
              <a:t>CityShuttle</a:t>
            </a:r>
            <a:r>
              <a:rPr lang="de-AT" dirty="0">
                <a:sym typeface="Wingdings" panose="05000000000000000000" pitchFamily="2" charset="2"/>
              </a:rPr>
              <a:t> DOSTO weiter verwendbar)</a:t>
            </a:r>
          </a:p>
          <a:p>
            <a:pPr marL="0" indent="0">
              <a:buNone/>
            </a:pPr>
            <a:r>
              <a:rPr lang="de-AT" dirty="0">
                <a:sym typeface="Wingdings" panose="05000000000000000000" pitchFamily="2" charset="2"/>
              </a:rPr>
              <a:t>Großteil der Investition amortisiert sich während der Lebensdauer.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21331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B2B3AB-5471-4173-8AD0-2CA9B59D1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0294182" cy="1080938"/>
          </a:xfrm>
        </p:spPr>
        <p:txBody>
          <a:bodyPr/>
          <a:lstStyle/>
          <a:p>
            <a:r>
              <a:rPr lang="de-AT" sz="4000" b="1" dirty="0"/>
              <a:t>4. Mittelfristige Maßnahmen</a:t>
            </a:r>
            <a:r>
              <a:rPr lang="de-AT" sz="4000" dirty="0"/>
              <a:t> </a:t>
            </a:r>
            <a:r>
              <a:rPr lang="de-AT" dirty="0"/>
              <a:t>- Vorbemerkung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A0ECAD5-3EB1-4E4E-91C8-AFEE900E521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410635"/>
            <a:ext cx="12191999" cy="244736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AD1D78A-E81B-44BD-A9C4-B1D772CEC63B}"/>
              </a:ext>
            </a:extLst>
          </p:cNvPr>
          <p:cNvSpPr txBox="1"/>
          <p:nvPr/>
        </p:nvSpPr>
        <p:spPr>
          <a:xfrm flipH="1">
            <a:off x="0" y="1995987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/>
              <a:t>FJB wurde für Dampfloks steigungsvermeidend gebaut, heutige Loks brauchen die </a:t>
            </a:r>
            <a:r>
              <a:rPr lang="de-AT" sz="2400" b="1" dirty="0"/>
              <a:t>Steigungskurven</a:t>
            </a:r>
            <a:r>
              <a:rPr lang="de-AT" sz="2400" dirty="0"/>
              <a:t> kaum noch (</a:t>
            </a:r>
            <a:r>
              <a:rPr lang="de-AT" sz="2400" dirty="0" err="1"/>
              <a:t>Limberg</a:t>
            </a:r>
            <a:r>
              <a:rPr lang="de-AT" sz="2400" dirty="0"/>
              <a:t>, Allentsteig).</a:t>
            </a:r>
          </a:p>
          <a:p>
            <a:r>
              <a:rPr lang="de-AT" sz="2400" dirty="0"/>
              <a:t>Annahme </a:t>
            </a:r>
            <a:r>
              <a:rPr lang="de-AT" sz="2400" dirty="0" err="1"/>
              <a:t>f.Abriss</a:t>
            </a:r>
            <a:r>
              <a:rPr lang="de-AT" sz="2400" dirty="0"/>
              <a:t> 2. Gleis „Nie mehr viel Verkehrsnachfrage Ö-CZ“: nicht bewahrheitet</a:t>
            </a:r>
          </a:p>
          <a:p>
            <a:r>
              <a:rPr lang="de-AT" sz="2400" dirty="0"/>
              <a:t>Bei Elektrifizierung: Fehler (Masten nicht schnellverkehrstauglich, einige Bahnhofseinfahrten verzögern Fahrt)</a:t>
            </a:r>
          </a:p>
          <a:p>
            <a:r>
              <a:rPr lang="de-AT" sz="2400" dirty="0"/>
              <a:t>Nicht mehr passenden Entscheidungen sind zu korrigieren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0B0AF02-36EB-4FDE-A7BF-0520FAD681A7}"/>
              </a:ext>
            </a:extLst>
          </p:cNvPr>
          <p:cNvSpPr txBox="1"/>
          <p:nvPr/>
        </p:nvSpPr>
        <p:spPr>
          <a:xfrm>
            <a:off x="6534150" y="4796285"/>
            <a:ext cx="615553" cy="159295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de-AT" sz="28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Limberg</a:t>
            </a:r>
            <a:endParaRPr lang="de-AT" sz="2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7F3BDBA-6C12-4068-811D-931AE8713E98}"/>
              </a:ext>
            </a:extLst>
          </p:cNvPr>
          <p:cNvSpPr txBox="1"/>
          <p:nvPr/>
        </p:nvSpPr>
        <p:spPr>
          <a:xfrm rot="20188630">
            <a:off x="9012399" y="4198847"/>
            <a:ext cx="2238651" cy="2308324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3600" dirty="0">
                <a:solidFill>
                  <a:srgbClr val="FFC000"/>
                </a:solidFill>
              </a:rPr>
              <a:t>Wo wir sind, ist leider oben!</a:t>
            </a:r>
          </a:p>
        </p:txBody>
      </p:sp>
    </p:spTree>
    <p:extLst>
      <p:ext uri="{BB962C8B-B14F-4D97-AF65-F5344CB8AC3E}">
        <p14:creationId xmlns:p14="http://schemas.microsoft.com/office/powerpoint/2010/main" val="1651558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AC004B-68F3-42F2-8D13-23E091F7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5. Die Weiche stellen</a:t>
            </a:r>
          </a:p>
        </p:txBody>
      </p:sp>
      <p:pic>
        <p:nvPicPr>
          <p:cNvPr id="1026" name="Picture 2" descr="Image result for turnout royalty-free">
            <a:extLst>
              <a:ext uri="{FF2B5EF4-FFF2-40B4-BE49-F238E27FC236}">
                <a16:creationId xmlns:a16="http://schemas.microsoft.com/office/drawing/2014/main" id="{51B5FE1E-8016-4231-A645-47B6651B83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2612231"/>
            <a:ext cx="6301776" cy="420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9578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C3BC12-8DF0-43BF-A9CD-5E8A5EA0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Mittelfristige Maßnahmen - Prinzipien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4F018A-FAFA-4B27-839C-6F1B4FE9F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2453292"/>
            <a:ext cx="11715750" cy="4080106"/>
          </a:xfrm>
        </p:spPr>
        <p:txBody>
          <a:bodyPr>
            <a:normAutofit/>
          </a:bodyPr>
          <a:lstStyle/>
          <a:p>
            <a:r>
              <a:rPr lang="de-AT" dirty="0"/>
              <a:t>Bei allen Begradigungen </a:t>
            </a:r>
            <a:r>
              <a:rPr lang="de-AT" b="1" dirty="0"/>
              <a:t>Unterbau für 2. Gleis</a:t>
            </a:r>
            <a:r>
              <a:rPr lang="de-AT" dirty="0"/>
              <a:t>, schnellzugtaugliche </a:t>
            </a:r>
            <a:r>
              <a:rPr lang="de-AT" b="1" dirty="0"/>
              <a:t>Oberleitung</a:t>
            </a:r>
            <a:r>
              <a:rPr lang="de-AT" dirty="0"/>
              <a:t> und z.T</a:t>
            </a:r>
            <a:r>
              <a:rPr lang="de-AT" b="1" dirty="0"/>
              <a:t>. 2. Gleis </a:t>
            </a:r>
            <a:r>
              <a:rPr lang="de-AT" dirty="0"/>
              <a:t>gleich </a:t>
            </a:r>
            <a:r>
              <a:rPr lang="de-AT" dirty="0" err="1"/>
              <a:t>mitbauen</a:t>
            </a:r>
            <a:r>
              <a:rPr lang="de-AT" dirty="0"/>
              <a:t>. Ausbau soll </a:t>
            </a:r>
            <a:r>
              <a:rPr lang="de-AT" b="1" dirty="0" err="1"/>
              <a:t>v</a:t>
            </a:r>
            <a:r>
              <a:rPr lang="de-AT" sz="1800" b="1" dirty="0" err="1"/>
              <a:t>max</a:t>
            </a:r>
            <a:r>
              <a:rPr lang="de-AT" sz="1800" b="1" dirty="0"/>
              <a:t> </a:t>
            </a:r>
            <a:r>
              <a:rPr lang="de-AT" b="1" dirty="0"/>
              <a:t>200 </a:t>
            </a:r>
            <a:r>
              <a:rPr lang="de-AT" dirty="0"/>
              <a:t>ermöglichen, Gelände und Siedlungen reduzieren </a:t>
            </a:r>
            <a:r>
              <a:rPr lang="de-AT" dirty="0" err="1"/>
              <a:t>v</a:t>
            </a:r>
            <a:r>
              <a:rPr lang="de-AT" sz="1600" dirty="0" err="1"/>
              <a:t>max</a:t>
            </a:r>
            <a:r>
              <a:rPr lang="de-AT" dirty="0"/>
              <a:t> vielfach auf 160 oder 120 km/h, v.a. Wien-Greifenstein</a:t>
            </a:r>
          </a:p>
          <a:p>
            <a:r>
              <a:rPr lang="de-AT" dirty="0"/>
              <a:t>Jetzt schon entscheiden, </a:t>
            </a:r>
            <a:r>
              <a:rPr lang="de-AT" b="1" dirty="0"/>
              <a:t>wo mittel- und langfristig neutrassiert wird </a:t>
            </a:r>
            <a:r>
              <a:rPr lang="de-AT" dirty="0"/>
              <a:t>bzw. Kuppen weiter eingeschnitten werden </a:t>
            </a:r>
            <a:r>
              <a:rPr lang="de-AT" dirty="0">
                <a:sym typeface="Wingdings" panose="05000000000000000000" pitchFamily="2" charset="2"/>
              </a:rPr>
              <a:t> Grundstückvorsorge, nichts 2x bauen!</a:t>
            </a:r>
          </a:p>
          <a:p>
            <a:r>
              <a:rPr lang="de-AT" b="1" dirty="0">
                <a:sym typeface="Wingdings" panose="05000000000000000000" pitchFamily="2" charset="2"/>
              </a:rPr>
              <a:t>Grundstückszukauf</a:t>
            </a:r>
            <a:r>
              <a:rPr lang="de-AT" dirty="0">
                <a:sym typeface="Wingdings" panose="05000000000000000000" pitchFamily="2" charset="2"/>
              </a:rPr>
              <a:t>: breite Streifen (2. Gleis wegen Begradigungen nur z.T. auf dzt. ÖBB-.Grund möglich), auch wg. mehr Lärmschutz durch mehr Güterverkehr</a:t>
            </a:r>
            <a:endParaRPr lang="de-AT" dirty="0"/>
          </a:p>
          <a:p>
            <a:r>
              <a:rPr lang="de-AT" b="1" dirty="0"/>
              <a:t>Ertüchtigungen </a:t>
            </a:r>
            <a:r>
              <a:rPr lang="de-AT" dirty="0"/>
              <a:t>(Bogenüberhöhung) dzt. nur dort, wo auch auf längere Sicht keine Neutrassierung erfolgt.</a:t>
            </a:r>
          </a:p>
        </p:txBody>
      </p:sp>
    </p:spTree>
    <p:extLst>
      <p:ext uri="{BB962C8B-B14F-4D97-AF65-F5344CB8AC3E}">
        <p14:creationId xmlns:p14="http://schemas.microsoft.com/office/powerpoint/2010/main" val="2446428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1AA43A-FA62-4812-9189-FACFDA11E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753228"/>
            <a:ext cx="9970332" cy="1080938"/>
          </a:xfrm>
        </p:spPr>
        <p:txBody>
          <a:bodyPr/>
          <a:lstStyle/>
          <a:p>
            <a:r>
              <a:rPr lang="de-AT" dirty="0"/>
              <a:t>Entscheidung über Ausbauziel bis 2020 treffen!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296947-4699-49F8-9C76-86418C346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1511679" cy="4311577"/>
          </a:xfrm>
        </p:spPr>
        <p:txBody>
          <a:bodyPr>
            <a:normAutofit/>
          </a:bodyPr>
          <a:lstStyle/>
          <a:p>
            <a:r>
              <a:rPr lang="de-AT" sz="2800" dirty="0"/>
              <a:t>Derzeitige Ausbaupläne lassen Frage offen, ob auf lange Sicht (2040) FJB </a:t>
            </a:r>
            <a:r>
              <a:rPr lang="de-AT" sz="2800" b="1" dirty="0"/>
              <a:t>TEN-Ergänzungsstrecke</a:t>
            </a:r>
            <a:r>
              <a:rPr lang="de-AT" sz="2800" dirty="0"/>
              <a:t> sein soll. Vor ersten Ausbaumaßnahmen ist dies aber zu klären.</a:t>
            </a:r>
          </a:p>
          <a:p>
            <a:r>
              <a:rPr lang="de-AT" sz="2800" b="1" dirty="0"/>
              <a:t>Szenario T</a:t>
            </a:r>
            <a:r>
              <a:rPr lang="de-AT" sz="2800" dirty="0"/>
              <a:t> wie Transit: durchgehend 2 Gleise (volle Einbindung in Breitspurterminal Wien), Begradigungen für Wiederaufnahme des Personen-Fernverkehrs (Wien-Pilsen-Frankfurt, Wien-Prag), Zeil Reisezeit GD-Wien &lt;90 min., volle Einbindung </a:t>
            </a:r>
            <a:r>
              <a:rPr lang="de-AT" sz="2800" dirty="0" err="1"/>
              <a:t>Hbf</a:t>
            </a:r>
            <a:r>
              <a:rPr lang="de-AT" sz="2800" dirty="0"/>
              <a:t> und Flughafen.</a:t>
            </a:r>
          </a:p>
          <a:p>
            <a:r>
              <a:rPr lang="de-AT" sz="2800" b="1" dirty="0"/>
              <a:t>Szenario E </a:t>
            </a:r>
            <a:r>
              <a:rPr lang="de-AT" sz="2800" dirty="0"/>
              <a:t>(„gute Regionalbahn“): Güter vom Breitspurterminal gehen über Linz, Personenverkehrsangebot nur bis max. Budweis. Anbindung Horn mit Stichbahn genügt.</a:t>
            </a:r>
          </a:p>
          <a:p>
            <a:pPr marL="0" indent="0">
              <a:buNone/>
            </a:pP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3116414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69524-6B1B-4D37-A69A-CA48BB9E6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Investitionsbedarf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8D06DE-1F30-4A61-BEAB-3FD3084CD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3825" y="5200649"/>
            <a:ext cx="2714625" cy="1162051"/>
          </a:xfrm>
        </p:spPr>
        <p:txBody>
          <a:bodyPr>
            <a:normAutofit fontScale="55000" lnSpcReduction="20000"/>
          </a:bodyPr>
          <a:lstStyle/>
          <a:p>
            <a:r>
              <a:rPr lang="de-AT" dirty="0"/>
              <a:t>Enthält Werterhaltung</a:t>
            </a:r>
          </a:p>
          <a:p>
            <a:r>
              <a:rPr lang="de-AT" dirty="0"/>
              <a:t>Enthält vorgezogene Ausgaben</a:t>
            </a:r>
          </a:p>
          <a:p>
            <a:r>
              <a:rPr lang="de-AT" dirty="0"/>
              <a:t>Eigene Grobschätzung</a:t>
            </a:r>
          </a:p>
          <a:p>
            <a:r>
              <a:rPr lang="de-AT" dirty="0"/>
              <a:t>Preisbasis 2017</a:t>
            </a:r>
          </a:p>
          <a:p>
            <a:endParaRPr lang="de-AT" dirty="0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A94E7628-1402-4EF2-B279-D0C9738384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0257619"/>
              </p:ext>
            </p:extLst>
          </p:nvPr>
        </p:nvGraphicFramePr>
        <p:xfrm>
          <a:off x="2714625" y="2057400"/>
          <a:ext cx="9477375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AE36F4CC-D508-44F7-9CAB-EE57F9F2E174}"/>
              </a:ext>
            </a:extLst>
          </p:cNvPr>
          <p:cNvSpPr txBox="1"/>
          <p:nvPr/>
        </p:nvSpPr>
        <p:spPr>
          <a:xfrm>
            <a:off x="4049242" y="3181260"/>
            <a:ext cx="461665" cy="301007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AT" dirty="0"/>
              <a:t>Microterminals </a:t>
            </a:r>
            <a:r>
              <a:rPr lang="de-AT" dirty="0" err="1"/>
              <a:t>Vitis</a:t>
            </a:r>
            <a:r>
              <a:rPr lang="de-AT" dirty="0"/>
              <a:t>, Tulln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7990E9E-E47A-4230-9992-FA264FDCCEEE}"/>
              </a:ext>
            </a:extLst>
          </p:cNvPr>
          <p:cNvSpPr txBox="1"/>
          <p:nvPr/>
        </p:nvSpPr>
        <p:spPr>
          <a:xfrm>
            <a:off x="5305425" y="3105060"/>
            <a:ext cx="461665" cy="301007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AT" dirty="0"/>
              <a:t>Allentsteiger Knie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B3AF163-13D9-4479-8AE5-02BFABA2E09E}"/>
              </a:ext>
            </a:extLst>
          </p:cNvPr>
          <p:cNvSpPr txBox="1"/>
          <p:nvPr/>
        </p:nvSpPr>
        <p:spPr>
          <a:xfrm>
            <a:off x="8122592" y="2581229"/>
            <a:ext cx="461665" cy="301007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AT" dirty="0" err="1"/>
              <a:t>Limberg-Straning</a:t>
            </a:r>
            <a:endParaRPr lang="de-AT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3A6DFF9-61BE-4D7F-A4A9-E8B54BF76C70}"/>
              </a:ext>
            </a:extLst>
          </p:cNvPr>
          <p:cNvSpPr txBox="1"/>
          <p:nvPr/>
        </p:nvSpPr>
        <p:spPr>
          <a:xfrm>
            <a:off x="8431857" y="2495460"/>
            <a:ext cx="461665" cy="301007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AT" dirty="0"/>
              <a:t>Schwarzenau-</a:t>
            </a:r>
            <a:r>
              <a:rPr lang="de-AT" dirty="0" err="1"/>
              <a:t>Vitis</a:t>
            </a:r>
            <a:endParaRPr lang="de-AT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ED58868-110B-4357-A3F0-2CF69E8A7D1C}"/>
              </a:ext>
            </a:extLst>
          </p:cNvPr>
          <p:cNvSpPr txBox="1"/>
          <p:nvPr/>
        </p:nvSpPr>
        <p:spPr>
          <a:xfrm>
            <a:off x="10763250" y="2057400"/>
            <a:ext cx="461665" cy="405773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AT" dirty="0" err="1"/>
              <a:t>S‘herberg</a:t>
            </a:r>
            <a:r>
              <a:rPr lang="de-AT" dirty="0"/>
              <a:t>-Durchfahrt Horn-Göpfritz</a:t>
            </a:r>
          </a:p>
        </p:txBody>
      </p:sp>
    </p:spTree>
    <p:extLst>
      <p:ext uri="{BB962C8B-B14F-4D97-AF65-F5344CB8AC3E}">
        <p14:creationId xmlns:p14="http://schemas.microsoft.com/office/powerpoint/2010/main" val="29940085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69524-6B1B-4D37-A69A-CA48BB9E6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Investitionsbedarf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8D06DE-1F30-4A61-BEAB-3FD3084CD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3825" y="5200649"/>
            <a:ext cx="2714625" cy="1162051"/>
          </a:xfrm>
        </p:spPr>
        <p:txBody>
          <a:bodyPr>
            <a:normAutofit fontScale="55000" lnSpcReduction="20000"/>
          </a:bodyPr>
          <a:lstStyle/>
          <a:p>
            <a:r>
              <a:rPr lang="de-AT" dirty="0"/>
              <a:t>Enthält Werterhaltung</a:t>
            </a:r>
          </a:p>
          <a:p>
            <a:r>
              <a:rPr lang="de-AT" dirty="0"/>
              <a:t>Enthält vorgezogene Ausgaben</a:t>
            </a:r>
          </a:p>
          <a:p>
            <a:r>
              <a:rPr lang="de-AT" dirty="0"/>
              <a:t>Eigene Grobschätzung</a:t>
            </a:r>
          </a:p>
          <a:p>
            <a:r>
              <a:rPr lang="de-AT" dirty="0"/>
              <a:t>Preisbasis 2017</a:t>
            </a:r>
          </a:p>
          <a:p>
            <a:endParaRPr lang="de-AT" dirty="0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A94E7628-1402-4EF2-B279-D0C9738384F9}"/>
              </a:ext>
            </a:extLst>
          </p:cNvPr>
          <p:cNvGraphicFramePr>
            <a:graphicFrameLocks/>
          </p:cNvGraphicFramePr>
          <p:nvPr/>
        </p:nvGraphicFramePr>
        <p:xfrm>
          <a:off x="2714625" y="2057400"/>
          <a:ext cx="9477375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AE36F4CC-D508-44F7-9CAB-EE57F9F2E174}"/>
              </a:ext>
            </a:extLst>
          </p:cNvPr>
          <p:cNvSpPr txBox="1"/>
          <p:nvPr/>
        </p:nvSpPr>
        <p:spPr>
          <a:xfrm>
            <a:off x="4049242" y="3181260"/>
            <a:ext cx="461665" cy="301007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AT" dirty="0"/>
              <a:t>Microterminals </a:t>
            </a:r>
            <a:r>
              <a:rPr lang="de-AT" dirty="0" err="1"/>
              <a:t>Vitis</a:t>
            </a:r>
            <a:r>
              <a:rPr lang="de-AT" dirty="0"/>
              <a:t>, Tulln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7990E9E-E47A-4230-9992-FA264FDCCEEE}"/>
              </a:ext>
            </a:extLst>
          </p:cNvPr>
          <p:cNvSpPr txBox="1"/>
          <p:nvPr/>
        </p:nvSpPr>
        <p:spPr>
          <a:xfrm>
            <a:off x="5305425" y="3105061"/>
            <a:ext cx="461665" cy="274329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AT" dirty="0"/>
              <a:t>Allentsteiger Knie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B3AF163-13D9-4479-8AE5-02BFABA2E09E}"/>
              </a:ext>
            </a:extLst>
          </p:cNvPr>
          <p:cNvSpPr txBox="1"/>
          <p:nvPr/>
        </p:nvSpPr>
        <p:spPr>
          <a:xfrm>
            <a:off x="8122592" y="2581230"/>
            <a:ext cx="461665" cy="26194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AT" dirty="0" err="1"/>
              <a:t>Limberg-Straning</a:t>
            </a:r>
            <a:endParaRPr lang="de-AT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3A6DFF9-61BE-4D7F-A4A9-E8B54BF76C70}"/>
              </a:ext>
            </a:extLst>
          </p:cNvPr>
          <p:cNvSpPr txBox="1"/>
          <p:nvPr/>
        </p:nvSpPr>
        <p:spPr>
          <a:xfrm>
            <a:off x="8431857" y="2495461"/>
            <a:ext cx="461665" cy="259089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AT" dirty="0"/>
              <a:t>Schwarzenau-</a:t>
            </a:r>
            <a:r>
              <a:rPr lang="de-AT" dirty="0" err="1"/>
              <a:t>Vitis</a:t>
            </a:r>
            <a:endParaRPr lang="de-AT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ED58868-110B-4357-A3F0-2CF69E8A7D1C}"/>
              </a:ext>
            </a:extLst>
          </p:cNvPr>
          <p:cNvSpPr txBox="1"/>
          <p:nvPr/>
        </p:nvSpPr>
        <p:spPr>
          <a:xfrm>
            <a:off x="10763250" y="2057400"/>
            <a:ext cx="461665" cy="405773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AT" dirty="0" err="1"/>
              <a:t>S‘herberg</a:t>
            </a:r>
            <a:r>
              <a:rPr lang="de-AT" dirty="0"/>
              <a:t>-Durchfahrt Horn-Göpfritz</a:t>
            </a:r>
          </a:p>
        </p:txBody>
      </p:sp>
      <p:sp>
        <p:nvSpPr>
          <p:cNvPr id="6" name="Rechtwinkliges Dreieck 5">
            <a:extLst>
              <a:ext uri="{FF2B5EF4-FFF2-40B4-BE49-F238E27FC236}">
                <a16:creationId xmlns:a16="http://schemas.microsoft.com/office/drawing/2014/main" id="{1097D240-4CA9-4EAE-AE7B-5A8954235B90}"/>
              </a:ext>
            </a:extLst>
          </p:cNvPr>
          <p:cNvSpPr/>
          <p:nvPr/>
        </p:nvSpPr>
        <p:spPr>
          <a:xfrm flipH="1">
            <a:off x="4324424" y="5086350"/>
            <a:ext cx="4476676" cy="1204398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AT" sz="1400" dirty="0" err="1"/>
              <a:t>Investbedarf</a:t>
            </a:r>
            <a:r>
              <a:rPr lang="de-AT" sz="1400" dirty="0"/>
              <a:t> Konzept </a:t>
            </a:r>
            <a:br>
              <a:rPr lang="de-AT" sz="1400" dirty="0"/>
            </a:br>
            <a:r>
              <a:rPr lang="de-AT" sz="1400" dirty="0"/>
              <a:t>Land NÖ-ÖBB Infra-VOR</a:t>
            </a:r>
          </a:p>
        </p:txBody>
      </p:sp>
    </p:spTree>
    <p:extLst>
      <p:ext uri="{BB962C8B-B14F-4D97-AF65-F5344CB8AC3E}">
        <p14:creationId xmlns:p14="http://schemas.microsoft.com/office/powerpoint/2010/main" val="5915360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93D75-E0DB-4057-9663-9CB338A80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6. Die größeren Vorschläge der Reihe nach: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9E3488-F231-4D19-869F-31E7A9863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07481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F17041-9C43-4360-B125-CA650C355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2217B2-1B40-4885-A887-83567A27D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122" name="Picture 2" descr="Schneller Zug, Bild: Fotolia - lassedesignen">
            <a:extLst>
              <a:ext uri="{FF2B5EF4-FFF2-40B4-BE49-F238E27FC236}">
                <a16:creationId xmlns:a16="http://schemas.microsoft.com/office/drawing/2014/main" id="{CE3E0EE7-42E5-4CDA-907B-CC4612E37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3342"/>
            <a:ext cx="12192000" cy="884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5558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361905-30D5-47B2-9A32-67D0DA27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E1830ED-2C88-40FF-8662-B7635F60FC1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F33872A-CAFB-4D03-8C4C-12A3F6FF5FF3}"/>
              </a:ext>
            </a:extLst>
          </p:cNvPr>
          <p:cNvSpPr txBox="1"/>
          <p:nvPr/>
        </p:nvSpPr>
        <p:spPr>
          <a:xfrm>
            <a:off x="1167652" y="2262468"/>
            <a:ext cx="11024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5400" dirty="0" err="1"/>
              <a:t>Vitis</a:t>
            </a:r>
            <a:r>
              <a:rPr lang="de-AT" sz="5400" dirty="0"/>
              <a:t>                          Schwarzenau</a:t>
            </a:r>
          </a:p>
        </p:txBody>
      </p:sp>
    </p:spTree>
    <p:extLst>
      <p:ext uri="{BB962C8B-B14F-4D97-AF65-F5344CB8AC3E}">
        <p14:creationId xmlns:p14="http://schemas.microsoft.com/office/powerpoint/2010/main" val="1760549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EAD72-39E3-4017-99EA-00DB7520C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CC3E2D-9CF1-4FC3-B1FB-79F29EEC2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F0B19B7-C315-4940-BCF6-FFFCCB2316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7C9F7F1-0E58-43A2-9EC1-D6A61D3C94BB}"/>
              </a:ext>
            </a:extLst>
          </p:cNvPr>
          <p:cNvSpPr txBox="1"/>
          <p:nvPr/>
        </p:nvSpPr>
        <p:spPr>
          <a:xfrm>
            <a:off x="6696635" y="0"/>
            <a:ext cx="5495365" cy="3416320"/>
          </a:xfrm>
          <a:prstGeom prst="rect">
            <a:avLst/>
          </a:prstGeom>
          <a:solidFill>
            <a:schemeClr val="accent3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AT" sz="7200" dirty="0"/>
              <a:t>Das Allentsteiger Knie tut weh</a:t>
            </a:r>
          </a:p>
        </p:txBody>
      </p:sp>
    </p:spTree>
    <p:extLst>
      <p:ext uri="{BB962C8B-B14F-4D97-AF65-F5344CB8AC3E}">
        <p14:creationId xmlns:p14="http://schemas.microsoft.com/office/powerpoint/2010/main" val="21632595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28FDFD-207D-46F8-923E-63CF1FFF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753228"/>
            <a:ext cx="10208457" cy="1080938"/>
          </a:xfrm>
        </p:spPr>
        <p:txBody>
          <a:bodyPr/>
          <a:lstStyle/>
          <a:p>
            <a:r>
              <a:rPr lang="de-AT" dirty="0"/>
              <a:t>Kein Nachteil für Allentsteig bei Zustieg Göpfritz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50F1F3-77D1-4015-8232-25A6EDE15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911044" cy="4521127"/>
          </a:xfrm>
        </p:spPr>
        <p:txBody>
          <a:bodyPr>
            <a:normAutofit lnSpcReduction="10000"/>
          </a:bodyPr>
          <a:lstStyle/>
          <a:p>
            <a:r>
              <a:rPr lang="de-AT" sz="4000" dirty="0"/>
              <a:t>Ersparnis von Gesamtreisezeit </a:t>
            </a:r>
            <a:r>
              <a:rPr lang="de-AT" sz="4000" dirty="0" err="1"/>
              <a:t>PKW+Zug</a:t>
            </a:r>
            <a:endParaRPr lang="de-AT" sz="4000" dirty="0"/>
          </a:p>
          <a:p>
            <a:r>
              <a:rPr lang="de-AT" sz="4000" dirty="0"/>
              <a:t>In Göpfritz halten auch künftig alle Züge</a:t>
            </a:r>
          </a:p>
          <a:p>
            <a:r>
              <a:rPr lang="de-AT" sz="4000" dirty="0"/>
              <a:t>Aufwertung des Bahnhofs Göpfritz ist realistisch (E-Laden, Imbiss, Verspätungsmeldung in Echtzeit…), in Allentsteig kaum.</a:t>
            </a:r>
          </a:p>
          <a:p>
            <a:r>
              <a:rPr lang="de-AT" sz="4000" dirty="0"/>
              <a:t>Knie z.T. weiterbetreiben, wenn BH es verlangt, sonst Rückbau.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82636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2305B-ACF2-4397-96B5-D0EAA32D4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2850776" cy="1080938"/>
          </a:xfrm>
        </p:spPr>
        <p:txBody>
          <a:bodyPr>
            <a:normAutofit fontScale="90000"/>
          </a:bodyPr>
          <a:lstStyle/>
          <a:p>
            <a:r>
              <a:rPr lang="de-AT" sz="2700" dirty="0"/>
              <a:t>Mit Umfahrung zu-</a:t>
            </a:r>
            <a:br>
              <a:rPr lang="de-AT" sz="2700" dirty="0"/>
            </a:br>
            <a:r>
              <a:rPr lang="de-AT" sz="2700" dirty="0"/>
              <a:t>gleich bauen spart</a:t>
            </a:r>
            <a:br>
              <a:rPr lang="de-AT" sz="2700" dirty="0"/>
            </a:br>
            <a:r>
              <a:rPr lang="de-AT" sz="2700" dirty="0"/>
              <a:t>Geld!</a:t>
            </a:r>
            <a:br>
              <a:rPr lang="de-AT" sz="2400" dirty="0"/>
            </a:br>
            <a:endParaRPr lang="de-AT" sz="24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942FDD-C110-4A3F-AAA0-0385496BF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43328"/>
            <a:ext cx="2850776" cy="15140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de-AT" sz="4400" dirty="0"/>
          </a:p>
          <a:p>
            <a:pPr marL="0" indent="0">
              <a:buNone/>
            </a:pPr>
            <a:r>
              <a:rPr lang="de-AT" sz="4400" dirty="0"/>
              <a:t>Neutrasse</a:t>
            </a:r>
            <a:r>
              <a:rPr lang="de-AT" sz="3200" dirty="0"/>
              <a:t>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B83876-E3DE-4188-B096-5387D6404B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3720"/>
            <a:ext cx="12192000" cy="316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280806A-5681-4FAD-9754-37C0084A717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76" y="0"/>
            <a:ext cx="9341224" cy="36882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9FD46C5-7C99-48BB-A01C-04CEF58FC213}"/>
              </a:ext>
            </a:extLst>
          </p:cNvPr>
          <p:cNvSpPr/>
          <p:nvPr/>
        </p:nvSpPr>
        <p:spPr>
          <a:xfrm>
            <a:off x="3571875" y="4667250"/>
            <a:ext cx="2162175" cy="121920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027930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6736F-A652-4424-A258-720442513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0294182" cy="1080938"/>
          </a:xfrm>
        </p:spPr>
        <p:txBody>
          <a:bodyPr/>
          <a:lstStyle/>
          <a:p>
            <a:r>
              <a:rPr lang="de-AT" dirty="0"/>
              <a:t>Horn: verschiedene Situation, je ob „T“ oder „E“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55D268-91E5-4C2C-8C72-C4BC0E870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" y="2117416"/>
            <a:ext cx="11984735" cy="4490648"/>
          </a:xfrm>
        </p:spPr>
        <p:txBody>
          <a:bodyPr>
            <a:noAutofit/>
          </a:bodyPr>
          <a:lstStyle/>
          <a:p>
            <a:r>
              <a:rPr lang="de-AT" sz="2800" dirty="0"/>
              <a:t>Jede andere Bezirksstadt im Umfeld 90 km um Wien ist von Wien aus gut per Bahn in einer Stunde erreichbar, nur nicht das slowakische </a:t>
            </a:r>
            <a:r>
              <a:rPr lang="de-AT" sz="2800" dirty="0" err="1"/>
              <a:t>Pezinok</a:t>
            </a:r>
            <a:r>
              <a:rPr lang="de-AT" sz="2800" dirty="0"/>
              <a:t> und – </a:t>
            </a:r>
            <a:r>
              <a:rPr lang="de-AT" sz="2800" b="1" dirty="0"/>
              <a:t>Horn</a:t>
            </a:r>
            <a:r>
              <a:rPr lang="de-AT" sz="2800" dirty="0"/>
              <a:t>! Reisezeiten (ab Wien </a:t>
            </a:r>
            <a:r>
              <a:rPr lang="de-AT" sz="2800" dirty="0" err="1"/>
              <a:t>Hbf</a:t>
            </a:r>
            <a:r>
              <a:rPr lang="de-AT" sz="2800" dirty="0"/>
              <a:t>) 2026: Mürzzuschlag 55 min., Bratislava 40 min, Eisenstadt 45 min, Horn: oh je…</a:t>
            </a:r>
          </a:p>
          <a:p>
            <a:r>
              <a:rPr lang="de-AT" sz="2800" b="1" dirty="0"/>
              <a:t>Szenario T</a:t>
            </a:r>
            <a:r>
              <a:rPr lang="de-AT" sz="2800" dirty="0"/>
              <a:t>: Neue Trasse FJB Göpfritz-</a:t>
            </a:r>
            <a:r>
              <a:rPr lang="de-AT" sz="2800" dirty="0" err="1"/>
              <a:t>Meiseldorf</a:t>
            </a:r>
            <a:r>
              <a:rPr lang="de-AT" sz="2800" dirty="0"/>
              <a:t>: (1) Anschluss von Horn, (2) schneller vom Waldviertel in Wien. Technisch möglich (Bahnhof z.B. in die Kamptalbahn legen oder im SO ans Siedlungsgebiet anschließen) aber sehr teuer.</a:t>
            </a:r>
          </a:p>
          <a:p>
            <a:r>
              <a:rPr lang="de-AT" sz="2800" b="1" dirty="0"/>
              <a:t>Szenario E</a:t>
            </a:r>
            <a:r>
              <a:rPr lang="de-AT" sz="2800" dirty="0"/>
              <a:t>: Sehr viel </a:t>
            </a:r>
            <a:r>
              <a:rPr lang="de-AT" sz="2800" b="1" dirty="0"/>
              <a:t>günstigere Alternativen </a:t>
            </a:r>
            <a:r>
              <a:rPr lang="de-AT" sz="2800" dirty="0"/>
              <a:t>können gut funktionieren, dürfen aber zur Erhaltung der Pendelattraktivität keinesfalls Umsteigen in Horn erzwingen.</a:t>
            </a:r>
          </a:p>
        </p:txBody>
      </p:sp>
    </p:spTree>
    <p:extLst>
      <p:ext uri="{BB962C8B-B14F-4D97-AF65-F5344CB8AC3E}">
        <p14:creationId xmlns:p14="http://schemas.microsoft.com/office/powerpoint/2010/main" val="18666807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C9E07D-FE05-4813-8E06-89623C7C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0294182" cy="1080938"/>
          </a:xfrm>
        </p:spPr>
        <p:txBody>
          <a:bodyPr/>
          <a:lstStyle/>
          <a:p>
            <a:r>
              <a:rPr lang="de-AT" dirty="0"/>
              <a:t>Szenario T: Trasse an Horn heran!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1043ACA-A217-4EF6-BEB7-5621891EF6E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55" y="3224403"/>
            <a:ext cx="6587045" cy="359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 descr="http://www.pro-fjb.at/images/neo-3.jpg">
            <a:extLst>
              <a:ext uri="{FF2B5EF4-FFF2-40B4-BE49-F238E27FC236}">
                <a16:creationId xmlns:a16="http://schemas.microsoft.com/office/drawing/2014/main" id="{A4A67538-FC87-4488-84C9-779A3767B4F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247" y="-1"/>
            <a:ext cx="4634753" cy="32591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8BF5573-BD23-4549-A945-ECB000657614}"/>
              </a:ext>
            </a:extLst>
          </p:cNvPr>
          <p:cNvSpPr txBox="1"/>
          <p:nvPr/>
        </p:nvSpPr>
        <p:spPr>
          <a:xfrm>
            <a:off x="247651" y="2053613"/>
            <a:ext cx="7522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/>
              <a:t>30 Jahre alter Vorschlag (ÖIR); Bahnhof im Süden (Bild r.o.), ist grundsätzlich immer noch möglich (</a:t>
            </a:r>
            <a:r>
              <a:rPr lang="de-AT" sz="2400" dirty="0" err="1"/>
              <a:t>r.u</a:t>
            </a:r>
            <a:r>
              <a:rPr lang="de-AT" sz="2400" dirty="0"/>
              <a:t>.).</a:t>
            </a:r>
          </a:p>
          <a:p>
            <a:r>
              <a:rPr lang="de-AT" sz="2400" dirty="0"/>
              <a:t>Bahnhof ist auch in der Kamptalbahn möglich; Steigung vom </a:t>
            </a:r>
            <a:r>
              <a:rPr lang="de-AT" sz="2400" dirty="0" err="1"/>
              <a:t>Taffatal</a:t>
            </a:r>
            <a:r>
              <a:rPr lang="de-AT" sz="2400" dirty="0"/>
              <a:t> zur Zwettler </a:t>
            </a:r>
            <a:r>
              <a:rPr lang="de-AT" sz="2400" dirty="0" err="1"/>
              <a:t>str.</a:t>
            </a:r>
            <a:r>
              <a:rPr lang="de-AT" sz="2400" dirty="0"/>
              <a:t> ist überwindbar (Bild </a:t>
            </a:r>
            <a:r>
              <a:rPr lang="de-AT" sz="2400" dirty="0" err="1"/>
              <a:t>l.u</a:t>
            </a:r>
            <a:r>
              <a:rPr lang="de-AT" sz="2400" dirty="0"/>
              <a:t>.).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E598211-49F4-423D-87D2-28173131220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-69028" y="4862830"/>
            <a:ext cx="5760720" cy="19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916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EF399F-6006-4C0F-87AA-0C42875B8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Vorsicht </a:t>
            </a:r>
            <a:br>
              <a:rPr lang="de-AT" dirty="0"/>
            </a:br>
            <a:r>
              <a:rPr lang="de-AT" dirty="0"/>
              <a:t>Natura 2000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FCB3110-9E39-4DD6-AFBC-CAD08B0CBF6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8041" y="524628"/>
            <a:ext cx="8823959" cy="50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539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2D91C-7A13-4929-91D0-0D284517C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„T“: </a:t>
            </a:r>
            <a:r>
              <a:rPr lang="de-AT" dirty="0" err="1"/>
              <a:t>Meiseldorf</a:t>
            </a:r>
            <a:r>
              <a:rPr lang="de-AT" dirty="0"/>
              <a:t> rückt 8 km näher an Göpfritz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64E3589-C4B5-457C-8909-2F62975A53A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1153"/>
            <a:ext cx="12192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662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A09798-9474-4E98-91C9-A419C239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de-AT" b="1" dirty="0"/>
              <a:t>Szenario „T“ </a:t>
            </a:r>
            <a:r>
              <a:rPr lang="de-AT" b="1" dirty="0" err="1"/>
              <a:t>Sigmundsherberg</a:t>
            </a:r>
            <a:r>
              <a:rPr lang="de-AT" b="1" dirty="0"/>
              <a:t>-Göpfritz: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F42F63-5CFF-4BB5-9C93-D7846A212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368679" cy="4140127"/>
          </a:xfrm>
        </p:spPr>
        <p:txBody>
          <a:bodyPr>
            <a:normAutofit lnSpcReduction="10000"/>
          </a:bodyPr>
          <a:lstStyle/>
          <a:p>
            <a:r>
              <a:rPr lang="de-AT" sz="2800" b="1" dirty="0"/>
              <a:t>2 Bauetappen </a:t>
            </a:r>
            <a:r>
              <a:rPr lang="de-AT" sz="2800" dirty="0"/>
              <a:t>sinnvoll: (1) </a:t>
            </a:r>
            <a:r>
              <a:rPr lang="de-AT" sz="2800" dirty="0" err="1"/>
              <a:t>Meiseldorf</a:t>
            </a:r>
            <a:r>
              <a:rPr lang="de-AT" sz="2800" dirty="0"/>
              <a:t>-Horn inkl. neuem Bahnhof für Stichverkehr nutzbar, (2) bis 2050 Weiterbau nach Göpfritz</a:t>
            </a:r>
          </a:p>
          <a:p>
            <a:r>
              <a:rPr lang="de-AT" sz="2800" b="1" dirty="0"/>
              <a:t>Halte</a:t>
            </a:r>
            <a:r>
              <a:rPr lang="de-AT" sz="2800" dirty="0"/>
              <a:t>: 1-3 (Horn, ev. </a:t>
            </a:r>
            <a:r>
              <a:rPr lang="de-AT" sz="2800" dirty="0" err="1"/>
              <a:t>Frauenhofen</a:t>
            </a:r>
            <a:r>
              <a:rPr lang="de-AT" sz="2800" dirty="0"/>
              <a:t>, Brunn) statt </a:t>
            </a:r>
            <a:r>
              <a:rPr lang="de-AT" sz="2800" dirty="0" err="1"/>
              <a:t>Hötzelsdorf</a:t>
            </a:r>
            <a:r>
              <a:rPr lang="de-AT" sz="2800" dirty="0"/>
              <a:t>, Irnfritz, </a:t>
            </a:r>
            <a:r>
              <a:rPr lang="de-AT" sz="2800" dirty="0" err="1"/>
              <a:t>S‘herberg</a:t>
            </a:r>
            <a:endParaRPr lang="de-AT" sz="2800" dirty="0"/>
          </a:p>
          <a:p>
            <a:r>
              <a:rPr lang="de-AT" sz="2800" b="1" dirty="0"/>
              <a:t>Reisezei</a:t>
            </a:r>
            <a:r>
              <a:rPr lang="de-AT" sz="2800" dirty="0"/>
              <a:t>t: nur 1 Halt Horn, v=160 (Brunn und Dreieichen steigungsbedingt 80): </a:t>
            </a:r>
            <a:r>
              <a:rPr lang="de-AT" sz="2800" dirty="0" err="1"/>
              <a:t>S‘herberg-Göpritz</a:t>
            </a:r>
            <a:r>
              <a:rPr lang="de-AT" sz="2800" dirty="0"/>
              <a:t> 16 min statt 44 </a:t>
            </a:r>
            <a:r>
              <a:rPr lang="de-AT" sz="2800" b="1" dirty="0"/>
              <a:t>(-28 min!) </a:t>
            </a:r>
            <a:r>
              <a:rPr lang="de-AT" sz="2800" dirty="0"/>
              <a:t>Zum Vergleich: Beschleunigung Ist-Trasse bringt nur </a:t>
            </a:r>
            <a:r>
              <a:rPr lang="de-AT" sz="2800" b="1" dirty="0"/>
              <a:t>-5 min</a:t>
            </a:r>
            <a:r>
              <a:rPr lang="de-AT" sz="2800" dirty="0"/>
              <a:t>. </a:t>
            </a:r>
          </a:p>
          <a:p>
            <a:r>
              <a:rPr lang="de-AT" sz="2800" dirty="0"/>
              <a:t>Mehr </a:t>
            </a:r>
            <a:r>
              <a:rPr lang="de-AT" sz="2800" b="1" dirty="0"/>
              <a:t>Steigungen</a:t>
            </a:r>
            <a:r>
              <a:rPr lang="de-AT" sz="2800" dirty="0"/>
              <a:t> </a:t>
            </a:r>
            <a:r>
              <a:rPr lang="de-AT" sz="2800" dirty="0">
                <a:sym typeface="Wingdings" panose="05000000000000000000" pitchFamily="2" charset="2"/>
              </a:rPr>
              <a:t></a:t>
            </a:r>
            <a:r>
              <a:rPr lang="de-AT" sz="2800" dirty="0"/>
              <a:t> </a:t>
            </a:r>
            <a:r>
              <a:rPr lang="de-AT" sz="2800" dirty="0" err="1"/>
              <a:t>Energieesprarnis</a:t>
            </a:r>
            <a:r>
              <a:rPr lang="de-AT" sz="2800" dirty="0"/>
              <a:t> gering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873253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C9E07D-FE05-4813-8E06-89623C7C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1" y="753228"/>
            <a:ext cx="10084632" cy="1080938"/>
          </a:xfrm>
        </p:spPr>
        <p:txBody>
          <a:bodyPr/>
          <a:lstStyle/>
          <a:p>
            <a:r>
              <a:rPr lang="de-AT" dirty="0"/>
              <a:t>Szenario E: Horner Stadtverkehrslösung reicht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8899E1-AF53-4533-8922-3697D1954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936" y="2000250"/>
            <a:ext cx="11747064" cy="4857750"/>
          </a:xfrm>
        </p:spPr>
        <p:txBody>
          <a:bodyPr>
            <a:normAutofit lnSpcReduction="10000"/>
          </a:bodyPr>
          <a:lstStyle/>
          <a:p>
            <a:r>
              <a:rPr lang="de-AT" sz="3000" dirty="0"/>
              <a:t>Horn wird bis ca. 2030 attraktiven öffentlichen Stadtverkehr brauchen (in Westösterreich für Städte dieser Größe Standard)</a:t>
            </a:r>
          </a:p>
          <a:p>
            <a:r>
              <a:rPr lang="de-AT" sz="3000" dirty="0"/>
              <a:t>Dzt. überdurchschnittlich viele Einkaufs-, Schul-, Arbeits- und Freizeitwege per PKW (weitläufiges Siedlungsgebiet, Einkaufen am Rand, Krankenhaus u. div. Schulen auch nicht ganz zentral…). Bahnhof ist abseits.</a:t>
            </a:r>
          </a:p>
          <a:p>
            <a:r>
              <a:rPr lang="de-AT" sz="3000" dirty="0"/>
              <a:t>Annahme: Selbst wenn Bhf. in Ortsmitte wäre, würde viel per PKW angefahren.</a:t>
            </a:r>
          </a:p>
          <a:p>
            <a:r>
              <a:rPr lang="de-AT" sz="3000" dirty="0">
                <a:sym typeface="Wingdings" panose="05000000000000000000" pitchFamily="2" charset="2"/>
              </a:rPr>
              <a:t> </a:t>
            </a:r>
            <a:r>
              <a:rPr lang="de-AT" sz="3000" dirty="0"/>
              <a:t>nicht nur ein gutes Verkehrsmittel nach </a:t>
            </a:r>
            <a:r>
              <a:rPr lang="de-AT" sz="3000" dirty="0" err="1"/>
              <a:t>S‘herberg</a:t>
            </a:r>
            <a:r>
              <a:rPr lang="de-AT" sz="3000" dirty="0"/>
              <a:t> zu schaffen, sondern ein hochattraktives Verkehrssystem Horn-</a:t>
            </a:r>
            <a:r>
              <a:rPr lang="de-AT" sz="3000" dirty="0" err="1"/>
              <a:t>Gars</a:t>
            </a:r>
            <a:r>
              <a:rPr lang="de-AT" sz="3000" dirty="0"/>
              <a:t>-</a:t>
            </a:r>
            <a:r>
              <a:rPr lang="de-AT" sz="3000" dirty="0" err="1"/>
              <a:t>Frauenhofen</a:t>
            </a:r>
            <a:r>
              <a:rPr lang="de-AT" sz="3000" dirty="0"/>
              <a:t> generell.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36150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AFF6F-59A7-4D4D-A505-1B127ADA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Autor der Studie „FJB </a:t>
            </a:r>
            <a:r>
              <a:rPr lang="de-AT" dirty="0" err="1"/>
              <a:t>reloaded</a:t>
            </a:r>
            <a:r>
              <a:rPr lang="de-AT" dirty="0"/>
              <a:t>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5C1425-4350-43F4-8A2B-A2AB8C5DE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Waldviertler</a:t>
            </a:r>
          </a:p>
          <a:p>
            <a:r>
              <a:rPr lang="de-AT" dirty="0"/>
              <a:t>Mitglied Franz Josefs-Bahn-Initiative von Anfang an (erste Konzepte 1991)</a:t>
            </a:r>
          </a:p>
          <a:p>
            <a:r>
              <a:rPr lang="de-AT" dirty="0"/>
              <a:t>Ingenieurkonsulent für Raumplanung und Raumordnung, Ziviltechnikerbefugnis (dzt. ruhend)</a:t>
            </a:r>
          </a:p>
          <a:p>
            <a:r>
              <a:rPr lang="de-AT" dirty="0"/>
              <a:t>Spezialgebiet: Infrastrukturökonomie und nachhaltige Regionalentwicklung</a:t>
            </a:r>
          </a:p>
          <a:p>
            <a:r>
              <a:rPr lang="de-AT" dirty="0"/>
              <a:t>Experte in europäischen Infrastrukturfinanzierungen</a:t>
            </a:r>
          </a:p>
        </p:txBody>
      </p:sp>
    </p:spTree>
    <p:extLst>
      <p:ext uri="{BB962C8B-B14F-4D97-AF65-F5344CB8AC3E}">
        <p14:creationId xmlns:p14="http://schemas.microsoft.com/office/powerpoint/2010/main" val="21503485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4050A4B3-C32C-4322-B92D-C077623C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7" name="Rectangle 76">
              <a:extLst>
                <a:ext uri="{FF2B5EF4-FFF2-40B4-BE49-F238E27FC236}">
                  <a16:creationId xmlns:a16="http://schemas.microsoft.com/office/drawing/2014/main" id="{1A9A51A9-AA1B-4283-BF13-6F1D63FDD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A685DFA7-77F5-4963-B6BD-9BCF3D045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100" name="Picture 4" descr="Image result for e-bus">
            <a:extLst>
              <a:ext uri="{FF2B5EF4-FFF2-40B4-BE49-F238E27FC236}">
                <a16:creationId xmlns:a16="http://schemas.microsoft.com/office/drawing/2014/main" id="{5682222D-D481-40AD-A0A2-85245B5C9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4" r="10633" b="-1"/>
          <a:stretch/>
        </p:blipFill>
        <p:spPr bwMode="auto">
          <a:xfrm>
            <a:off x="7547810" y="10"/>
            <a:ext cx="4641013" cy="42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974EFF1-6555-4277-8547-1C92974E7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489827-C601-44A6-8756-65067931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de-AT" dirty="0"/>
              <a:t>Lienz, Baden, Wien-Aspern, Klagenfurt, 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5974BEAF-D0A0-45D8-852C-637D4C6E2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4105" name="Content Placeholder 4104">
            <a:extLst>
              <a:ext uri="{FF2B5EF4-FFF2-40B4-BE49-F238E27FC236}">
                <a16:creationId xmlns:a16="http://schemas.microsoft.com/office/drawing/2014/main" id="{7B0D9B66-9672-449C-91DE-7CF1714B6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352" y="1992756"/>
            <a:ext cx="6423211" cy="3599316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70 </a:t>
            </a:r>
            <a:r>
              <a:rPr lang="en-US" sz="2800" dirty="0" err="1"/>
              <a:t>Modelle</a:t>
            </a:r>
            <a:r>
              <a:rPr lang="en-US" sz="2800" dirty="0"/>
              <a:t> am </a:t>
            </a:r>
            <a:r>
              <a:rPr lang="en-US" sz="2800" dirty="0" err="1"/>
              <a:t>Markt</a:t>
            </a:r>
            <a:r>
              <a:rPr lang="en-US" sz="2800" dirty="0"/>
              <a:t>, </a:t>
            </a:r>
            <a:r>
              <a:rPr lang="en-US" sz="2800" dirty="0" err="1"/>
              <a:t>auch</a:t>
            </a:r>
            <a:r>
              <a:rPr lang="en-US" sz="2800" dirty="0"/>
              <a:t> VW, Siemens, Mercedes, </a:t>
            </a:r>
            <a:r>
              <a:rPr lang="en-US" sz="2800" dirty="0" err="1"/>
              <a:t>Nissan,Evobus</a:t>
            </a:r>
            <a:r>
              <a:rPr lang="en-US" sz="2800" dirty="0"/>
              <a:t> …</a:t>
            </a:r>
          </a:p>
          <a:p>
            <a:r>
              <a:rPr lang="en-US" sz="2800" dirty="0" err="1"/>
              <a:t>Kleine</a:t>
            </a:r>
            <a:r>
              <a:rPr lang="en-US" sz="2800" dirty="0"/>
              <a:t> </a:t>
            </a:r>
            <a:r>
              <a:rPr lang="en-US" sz="2800" dirty="0" err="1"/>
              <a:t>Busse</a:t>
            </a:r>
            <a:r>
              <a:rPr lang="en-US" sz="2800" dirty="0"/>
              <a:t> </a:t>
            </a:r>
            <a:r>
              <a:rPr lang="en-US" sz="2800" dirty="0" err="1"/>
              <a:t>tanken</a:t>
            </a:r>
            <a:r>
              <a:rPr lang="en-US" sz="2800" dirty="0"/>
              <a:t> </a:t>
            </a:r>
            <a:r>
              <a:rPr lang="en-US" sz="2800" dirty="0" err="1"/>
              <a:t>über</a:t>
            </a:r>
            <a:r>
              <a:rPr lang="en-US" sz="2800" dirty="0"/>
              <a:t> Kabel, </a:t>
            </a:r>
            <a:r>
              <a:rPr lang="en-US" sz="2800" dirty="0" err="1"/>
              <a:t>größere</a:t>
            </a:r>
            <a:r>
              <a:rPr lang="en-US" sz="2800" dirty="0"/>
              <a:t> </a:t>
            </a:r>
            <a:r>
              <a:rPr lang="en-US" sz="2800" dirty="0" err="1"/>
              <a:t>über</a:t>
            </a:r>
            <a:r>
              <a:rPr lang="en-US" sz="2800" dirty="0"/>
              <a:t> </a:t>
            </a:r>
            <a:r>
              <a:rPr lang="en-US" sz="2800" dirty="0" err="1"/>
              <a:t>Stromabnehmer</a:t>
            </a:r>
            <a:r>
              <a:rPr lang="en-US" sz="2800" dirty="0"/>
              <a:t> an </a:t>
            </a:r>
            <a:r>
              <a:rPr lang="en-US" sz="2800" dirty="0" err="1"/>
              <a:t>Ladepunkten</a:t>
            </a:r>
            <a:r>
              <a:rPr lang="en-US" sz="2800" dirty="0"/>
              <a:t>.</a:t>
            </a:r>
          </a:p>
          <a:p>
            <a:r>
              <a:rPr lang="en-US" sz="2800" dirty="0"/>
              <a:t>70% </a:t>
            </a:r>
            <a:r>
              <a:rPr lang="en-US" sz="2800" dirty="0" err="1"/>
              <a:t>Mehrpreis</a:t>
            </a:r>
            <a:r>
              <a:rPr lang="en-US" sz="2800" dirty="0"/>
              <a:t> </a:t>
            </a:r>
            <a:r>
              <a:rPr lang="en-US" sz="2800" dirty="0" err="1"/>
              <a:t>amortisiert</a:t>
            </a:r>
            <a:r>
              <a:rPr lang="en-US" sz="2800" dirty="0"/>
              <a:t> </a:t>
            </a:r>
            <a:r>
              <a:rPr lang="en-US" sz="2800" dirty="0" err="1"/>
              <a:t>sich</a:t>
            </a:r>
            <a:r>
              <a:rPr lang="en-US" sz="2800" dirty="0"/>
              <a:t> </a:t>
            </a:r>
            <a:r>
              <a:rPr lang="en-US" sz="2800" dirty="0" err="1"/>
              <a:t>über</a:t>
            </a:r>
            <a:r>
              <a:rPr lang="en-US" sz="2800" dirty="0"/>
              <a:t> </a:t>
            </a:r>
            <a:r>
              <a:rPr lang="en-US" sz="2800" dirty="0" err="1"/>
              <a:t>Betriebsdauer</a:t>
            </a:r>
            <a:r>
              <a:rPr lang="en-US" sz="2800" dirty="0"/>
              <a:t>, </a:t>
            </a:r>
            <a:r>
              <a:rPr lang="en-US" sz="2800" dirty="0" err="1"/>
              <a:t>aber</a:t>
            </a:r>
            <a:r>
              <a:rPr lang="en-US" sz="2800" dirty="0"/>
              <a:t> </a:t>
            </a:r>
            <a:r>
              <a:rPr lang="en-US" sz="2800" dirty="0" err="1"/>
              <a:t>Schnellladeinfrastruktur</a:t>
            </a:r>
            <a:r>
              <a:rPr lang="en-US" sz="2800" dirty="0"/>
              <a:t> </a:t>
            </a:r>
            <a:r>
              <a:rPr lang="en-US" sz="2800" dirty="0" err="1"/>
              <a:t>benötigt</a:t>
            </a:r>
            <a:r>
              <a:rPr lang="en-US" sz="2800" dirty="0"/>
              <a:t> </a:t>
            </a:r>
            <a:r>
              <a:rPr lang="en-US" sz="2800" dirty="0" err="1"/>
              <a:t>Zuschuss</a:t>
            </a:r>
            <a:r>
              <a:rPr lang="en-US" sz="2800" dirty="0"/>
              <a:t>.</a:t>
            </a:r>
          </a:p>
        </p:txBody>
      </p:sp>
      <p:pic>
        <p:nvPicPr>
          <p:cNvPr id="4103" name="Picture 2" descr="Image result for e-bus">
            <a:extLst>
              <a:ext uri="{FF2B5EF4-FFF2-40B4-BE49-F238E27FC236}">
                <a16:creationId xmlns:a16="http://schemas.microsoft.com/office/drawing/2014/main" id="{AB416B1B-C910-4750-8CA9-908050394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0" r="-4" b="7961"/>
          <a:stretch/>
        </p:blipFill>
        <p:spPr bwMode="auto">
          <a:xfrm>
            <a:off x="7547809" y="4233673"/>
            <a:ext cx="4644191" cy="2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cemobil.eu/pics/dsc_0002.jpg">
            <a:extLst>
              <a:ext uri="{FF2B5EF4-FFF2-40B4-BE49-F238E27FC236}">
                <a16:creationId xmlns:a16="http://schemas.microsoft.com/office/drawing/2014/main" id="{F82EE6DC-C9DB-4931-996B-E9A5E9B70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518" y="5078484"/>
            <a:ext cx="2596115" cy="174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0530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D6EC5AD-977D-4411-AC6F-5677D6D5C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DC4F7D-6CBC-4B88-80C9-3E5BBFA8D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F5CD2AA-865E-46EF-BE02-B7F59735C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557357"/>
            <a:ext cx="8978671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C9E07D-FE05-4813-8E06-89623C7C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216" y="5546824"/>
            <a:ext cx="9122301" cy="1311176"/>
          </a:xfrm>
        </p:spPr>
        <p:txBody>
          <a:bodyPr anchor="b">
            <a:normAutofit/>
          </a:bodyPr>
          <a:lstStyle/>
          <a:p>
            <a:pPr algn="r"/>
            <a:r>
              <a:rPr lang="de-AT" sz="4400" dirty="0"/>
              <a:t>Horner Stadtverkehrslösung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36E79C-DAF3-497B-8829-B578C6330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6" y="6210130"/>
            <a:ext cx="89680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CBA651-59F0-4056-852B-7BA312B84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4557357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549CAF-504A-44ED-AD20-0880DCFE7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18940"/>
            <a:ext cx="89680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18056C-6EA6-4474-B02E-6C914AE04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6210130"/>
            <a:ext cx="30802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elle 3">
            <a:extLst>
              <a:ext uri="{FF2B5EF4-FFF2-40B4-BE49-F238E27FC236}">
                <a16:creationId xmlns:a16="http://schemas.microsoft.com/office/drawing/2014/main" id="{808E8713-19DE-4FD3-9884-3C6954F423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7937605"/>
              </p:ext>
            </p:extLst>
          </p:nvPr>
        </p:nvGraphicFramePr>
        <p:xfrm>
          <a:off x="115763" y="0"/>
          <a:ext cx="11957297" cy="68596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0815">
                  <a:extLst>
                    <a:ext uri="{9D8B030D-6E8A-4147-A177-3AD203B41FA5}">
                      <a16:colId xmlns:a16="http://schemas.microsoft.com/office/drawing/2014/main" val="743513725"/>
                    </a:ext>
                  </a:extLst>
                </a:gridCol>
                <a:gridCol w="1992891">
                  <a:extLst>
                    <a:ext uri="{9D8B030D-6E8A-4147-A177-3AD203B41FA5}">
                      <a16:colId xmlns:a16="http://schemas.microsoft.com/office/drawing/2014/main" val="1416855168"/>
                    </a:ext>
                  </a:extLst>
                </a:gridCol>
                <a:gridCol w="1763633">
                  <a:extLst>
                    <a:ext uri="{9D8B030D-6E8A-4147-A177-3AD203B41FA5}">
                      <a16:colId xmlns:a16="http://schemas.microsoft.com/office/drawing/2014/main" val="1363572153"/>
                    </a:ext>
                  </a:extLst>
                </a:gridCol>
                <a:gridCol w="1519123">
                  <a:extLst>
                    <a:ext uri="{9D8B030D-6E8A-4147-A177-3AD203B41FA5}">
                      <a16:colId xmlns:a16="http://schemas.microsoft.com/office/drawing/2014/main" val="3148558724"/>
                    </a:ext>
                  </a:extLst>
                </a:gridCol>
                <a:gridCol w="835203">
                  <a:extLst>
                    <a:ext uri="{9D8B030D-6E8A-4147-A177-3AD203B41FA5}">
                      <a16:colId xmlns:a16="http://schemas.microsoft.com/office/drawing/2014/main" val="2426357491"/>
                    </a:ext>
                  </a:extLst>
                </a:gridCol>
                <a:gridCol w="727045">
                  <a:extLst>
                    <a:ext uri="{9D8B030D-6E8A-4147-A177-3AD203B41FA5}">
                      <a16:colId xmlns:a16="http://schemas.microsoft.com/office/drawing/2014/main" val="3476676657"/>
                    </a:ext>
                  </a:extLst>
                </a:gridCol>
                <a:gridCol w="668959">
                  <a:extLst>
                    <a:ext uri="{9D8B030D-6E8A-4147-A177-3AD203B41FA5}">
                      <a16:colId xmlns:a16="http://schemas.microsoft.com/office/drawing/2014/main" val="2906557640"/>
                    </a:ext>
                  </a:extLst>
                </a:gridCol>
                <a:gridCol w="1355962">
                  <a:extLst>
                    <a:ext uri="{9D8B030D-6E8A-4147-A177-3AD203B41FA5}">
                      <a16:colId xmlns:a16="http://schemas.microsoft.com/office/drawing/2014/main" val="4188924898"/>
                    </a:ext>
                  </a:extLst>
                </a:gridCol>
                <a:gridCol w="1153666">
                  <a:extLst>
                    <a:ext uri="{9D8B030D-6E8A-4147-A177-3AD203B41FA5}">
                      <a16:colId xmlns:a16="http://schemas.microsoft.com/office/drawing/2014/main" val="912834396"/>
                    </a:ext>
                  </a:extLst>
                </a:gridCol>
              </a:tblGrid>
              <a:tr h="908882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 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Trasse Meisel-dorf-Horn-Göpfritz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Stichbahn Meisel-dorf-Horn Bhf.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 dirty="0">
                          <a:effectLst/>
                        </a:rPr>
                        <a:t>Steig-</a:t>
                      </a:r>
                      <a:r>
                        <a:rPr lang="de-AT" sz="1800" dirty="0" err="1">
                          <a:effectLst/>
                        </a:rPr>
                        <a:t>taugl</a:t>
                      </a:r>
                      <a:r>
                        <a:rPr lang="de-AT" sz="1800" dirty="0">
                          <a:effectLst/>
                        </a:rPr>
                        <a:t>. Stichbahn</a:t>
                      </a:r>
                      <a:endParaRPr lang="de-AT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Straßen-bahn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1 Auto-bus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E-Bus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 dirty="0">
                          <a:effectLst/>
                        </a:rPr>
                        <a:t>2 E-Busse autonom</a:t>
                      </a:r>
                      <a:endParaRPr lang="de-AT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Gewich-tung z.B.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extLst>
                  <a:ext uri="{0D108BD9-81ED-4DB2-BD59-A6C34878D82A}">
                    <a16:rowId xmlns:a16="http://schemas.microsoft.com/office/drawing/2014/main" val="365320863"/>
                  </a:ext>
                </a:extLst>
              </a:tr>
              <a:tr h="416279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Aufwertung FJB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 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 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 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1,5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extLst>
                  <a:ext uri="{0D108BD9-81ED-4DB2-BD59-A6C34878D82A}">
                    <a16:rowId xmlns:a16="http://schemas.microsoft.com/office/drawing/2014/main" val="2674782920"/>
                  </a:ext>
                </a:extLst>
              </a:tr>
              <a:tr h="724383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Stadtverkehrslösung für Horn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 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 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 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 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1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extLst>
                  <a:ext uri="{0D108BD9-81ED-4DB2-BD59-A6C34878D82A}">
                    <a16:rowId xmlns:a16="http://schemas.microsoft.com/office/drawing/2014/main" val="828262771"/>
                  </a:ext>
                </a:extLst>
              </a:tr>
              <a:tr h="416279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Zuschussbedarf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 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 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2,2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extLst>
                  <a:ext uri="{0D108BD9-81ED-4DB2-BD59-A6C34878D82A}">
                    <a16:rowId xmlns:a16="http://schemas.microsoft.com/office/drawing/2014/main" val="3039497258"/>
                  </a:ext>
                </a:extLst>
              </a:tr>
              <a:tr h="416279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Umwelteffekt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 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0,6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extLst>
                  <a:ext uri="{0D108BD9-81ED-4DB2-BD59-A6C34878D82A}">
                    <a16:rowId xmlns:a16="http://schemas.microsoft.com/office/drawing/2014/main" val="1001873177"/>
                  </a:ext>
                </a:extLst>
              </a:tr>
              <a:tr h="291528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Sicherheit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 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0,1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extLst>
                  <a:ext uri="{0D108BD9-81ED-4DB2-BD59-A6C34878D82A}">
                    <a16:rowId xmlns:a16="http://schemas.microsoft.com/office/drawing/2014/main" val="2674323368"/>
                  </a:ext>
                </a:extLst>
              </a:tr>
              <a:tr h="72601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Barrierefreiheit, Gepäck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 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 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 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0.3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extLst>
                  <a:ext uri="{0D108BD9-81ED-4DB2-BD59-A6C34878D82A}">
                    <a16:rowId xmlns:a16="http://schemas.microsoft.com/office/drawing/2014/main" val="2749539774"/>
                  </a:ext>
                </a:extLst>
              </a:tr>
              <a:tr h="600205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Geschwindigkeit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  <a:sym typeface="Wingdings" panose="05000000000000000000" pitchFamily="2" charset="2"/>
                        </a:rPr>
                        <a:t>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 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0,3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extLst>
                  <a:ext uri="{0D108BD9-81ED-4DB2-BD59-A6C34878D82A}">
                    <a16:rowId xmlns:a16="http://schemas.microsoft.com/office/drawing/2014/main" val="1463440658"/>
                  </a:ext>
                </a:extLst>
              </a:tr>
              <a:tr h="724383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Punkte ohne Gewichtung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12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8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 dirty="0">
                          <a:effectLst/>
                        </a:rPr>
                        <a:t>7</a:t>
                      </a:r>
                      <a:endParaRPr lang="de-AT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13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 dirty="0">
                          <a:effectLst/>
                        </a:rPr>
                        <a:t>7</a:t>
                      </a:r>
                      <a:endParaRPr lang="de-AT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13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9,8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 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extLst>
                  <a:ext uri="{0D108BD9-81ED-4DB2-BD59-A6C34878D82A}">
                    <a16:rowId xmlns:a16="http://schemas.microsoft.com/office/drawing/2014/main" val="584303206"/>
                  </a:ext>
                </a:extLst>
              </a:tr>
              <a:tr h="517599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Rang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 dirty="0">
                          <a:effectLst/>
                        </a:rPr>
                        <a:t>3</a:t>
                      </a:r>
                      <a:endParaRPr lang="de-AT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5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6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1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6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1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4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-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extLst>
                  <a:ext uri="{0D108BD9-81ED-4DB2-BD59-A6C34878D82A}">
                    <a16:rowId xmlns:a16="http://schemas.microsoft.com/office/drawing/2014/main" val="3067728539"/>
                  </a:ext>
                </a:extLst>
              </a:tr>
              <a:tr h="600205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Punkte gewichtet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 dirty="0">
                          <a:effectLst/>
                        </a:rPr>
                        <a:t>7,2</a:t>
                      </a:r>
                      <a:endParaRPr lang="de-AT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5,2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3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 dirty="0">
                          <a:effectLst/>
                        </a:rPr>
                        <a:t>8,6</a:t>
                      </a:r>
                      <a:endParaRPr lang="de-AT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7,4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11,5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10,4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 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extLst>
                  <a:ext uri="{0D108BD9-81ED-4DB2-BD59-A6C34878D82A}">
                    <a16:rowId xmlns:a16="http://schemas.microsoft.com/office/drawing/2014/main" val="1759135960"/>
                  </a:ext>
                </a:extLst>
              </a:tr>
              <a:tr h="517599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Rang gewichtet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5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6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7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3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4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1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>
                          <a:effectLst/>
                        </a:rPr>
                        <a:t>2</a:t>
                      </a:r>
                      <a:endParaRPr lang="de-A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de-AT" sz="1800" dirty="0">
                          <a:effectLst/>
                        </a:rPr>
                        <a:t>-</a:t>
                      </a:r>
                      <a:endParaRPr lang="de-AT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05" marR="58405" marT="0" marB="0"/>
                </a:tc>
                <a:extLst>
                  <a:ext uri="{0D108BD9-81ED-4DB2-BD59-A6C34878D82A}">
                    <a16:rowId xmlns:a16="http://schemas.microsoft.com/office/drawing/2014/main" val="3300926865"/>
                  </a:ext>
                </a:extLst>
              </a:tr>
            </a:tbl>
          </a:graphicData>
        </a:graphic>
      </p:graphicFrame>
      <p:sp>
        <p:nvSpPr>
          <p:cNvPr id="3" name="Ellipse 2">
            <a:extLst>
              <a:ext uri="{FF2B5EF4-FFF2-40B4-BE49-F238E27FC236}">
                <a16:creationId xmlns:a16="http://schemas.microsoft.com/office/drawing/2014/main" id="{119AD585-A80A-451E-9540-726C1ED05BEB}"/>
              </a:ext>
            </a:extLst>
          </p:cNvPr>
          <p:cNvSpPr/>
          <p:nvPr/>
        </p:nvSpPr>
        <p:spPr>
          <a:xfrm>
            <a:off x="8839200" y="6210130"/>
            <a:ext cx="963168" cy="647870"/>
          </a:xfrm>
          <a:prstGeom prst="ellipse">
            <a:avLst/>
          </a:prstGeom>
          <a:noFill/>
          <a:ln w="1079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105919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D6BD49-5B3C-4B16-A05C-33CFD1A73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Horn: </a:t>
            </a:r>
            <a:r>
              <a:rPr lang="de-AT" dirty="0" err="1"/>
              <a:t>Resumee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02DD0F-402E-4A12-85D3-B9C54C183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292479" cy="4159177"/>
          </a:xfrm>
        </p:spPr>
        <p:txBody>
          <a:bodyPr/>
          <a:lstStyle/>
          <a:p>
            <a:r>
              <a:rPr lang="de-AT" dirty="0"/>
              <a:t>Wenn FJB </a:t>
            </a:r>
            <a:r>
              <a:rPr lang="de-AT" b="1" dirty="0"/>
              <a:t>TEN-Ergänzungsstrecke </a:t>
            </a:r>
            <a:r>
              <a:rPr lang="de-AT" dirty="0"/>
              <a:t>wird: Neutrasse </a:t>
            </a:r>
            <a:r>
              <a:rPr lang="de-AT" dirty="0" err="1"/>
              <a:t>Meiseldorf</a:t>
            </a:r>
            <a:r>
              <a:rPr lang="de-AT" dirty="0"/>
              <a:t>-Göpfritz nötig, dann kann ein </a:t>
            </a:r>
            <a:r>
              <a:rPr lang="de-AT" b="1" dirty="0"/>
              <a:t>neuer Bahnhof </a:t>
            </a:r>
            <a:r>
              <a:rPr lang="de-AT" dirty="0"/>
              <a:t>plus Schulzentrum im Süden sehr attraktiv sein und Horn zur </a:t>
            </a:r>
            <a:r>
              <a:rPr lang="de-AT" b="1" dirty="0"/>
              <a:t>Hauptstadt des Waldviertels </a:t>
            </a:r>
            <a:r>
              <a:rPr lang="de-AT" dirty="0"/>
              <a:t>machen. Hohe Kosten für Neutrasse Göpfritz-Horn. </a:t>
            </a:r>
            <a:r>
              <a:rPr lang="de-AT" b="1" dirty="0"/>
              <a:t>Längere </a:t>
            </a:r>
            <a:r>
              <a:rPr lang="de-AT" b="1" dirty="0" err="1"/>
              <a:t>Reiszeit</a:t>
            </a:r>
            <a:r>
              <a:rPr lang="de-AT" b="1" dirty="0"/>
              <a:t> von Raabs-Geras</a:t>
            </a:r>
            <a:r>
              <a:rPr lang="de-AT" dirty="0"/>
              <a:t>; </a:t>
            </a:r>
            <a:r>
              <a:rPr lang="de-AT" b="1" dirty="0"/>
              <a:t>Fa. Stark und Lagerhaus</a:t>
            </a:r>
            <a:r>
              <a:rPr lang="de-AT" dirty="0"/>
              <a:t> brauchen Irnfritz/</a:t>
            </a:r>
            <a:r>
              <a:rPr lang="de-AT" dirty="0" err="1"/>
              <a:t>Hötzelsdorf</a:t>
            </a:r>
            <a:r>
              <a:rPr lang="de-AT" dirty="0"/>
              <a:t> weiter!</a:t>
            </a:r>
          </a:p>
          <a:p>
            <a:r>
              <a:rPr lang="de-AT" dirty="0"/>
              <a:t>Wenn FJB </a:t>
            </a:r>
            <a:r>
              <a:rPr lang="de-AT" b="1" dirty="0"/>
              <a:t>Regionalbahn </a:t>
            </a:r>
            <a:r>
              <a:rPr lang="de-AT" dirty="0"/>
              <a:t>bleibt: </a:t>
            </a:r>
            <a:r>
              <a:rPr lang="de-AT" b="1" dirty="0"/>
              <a:t>Stadtverkehrslösung mit </a:t>
            </a:r>
            <a:r>
              <a:rPr lang="de-AT" dirty="0"/>
              <a:t>E-Busbahnhof an der Stadtmauer mit Bahnshuttle, EKZ-Shuttle, Taktrunde Krankenhaus/Schulen und </a:t>
            </a:r>
            <a:r>
              <a:rPr lang="de-AT" b="1" dirty="0"/>
              <a:t>App-Sammeltaxi</a:t>
            </a:r>
            <a:r>
              <a:rPr lang="de-AT" dirty="0"/>
              <a:t> für die Wohngebiete mit Bedarfshalten auch ohne Buchten. Bahnhof verkaufen.</a:t>
            </a:r>
          </a:p>
          <a:p>
            <a:r>
              <a:rPr lang="de-AT" dirty="0"/>
              <a:t>Keinesfalls: Direktzüge nach Horn mit Umsteigen in </a:t>
            </a:r>
            <a:r>
              <a:rPr lang="de-AT" dirty="0" err="1"/>
              <a:t>S‘herberg</a:t>
            </a:r>
            <a:r>
              <a:rPr lang="de-AT" dirty="0"/>
              <a:t> (Gesamtverschlechterung, die auch noch Geld kostet).</a:t>
            </a:r>
          </a:p>
        </p:txBody>
      </p:sp>
    </p:spTree>
    <p:extLst>
      <p:ext uri="{BB962C8B-B14F-4D97-AF65-F5344CB8AC3E}">
        <p14:creationId xmlns:p14="http://schemas.microsoft.com/office/powerpoint/2010/main" val="15347203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FDBAB6D1-612E-4A27-AE55-ED6BE50D2C6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2" b="1"/>
          <a:stretch/>
        </p:blipFill>
        <p:spPr bwMode="auto">
          <a:xfrm>
            <a:off x="7547810" y="10"/>
            <a:ext cx="4641013" cy="68563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F407D5-192E-463D-A22B-4EE2D78F1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443" y="753228"/>
            <a:ext cx="3076430" cy="1080938"/>
          </a:xfrm>
        </p:spPr>
        <p:txBody>
          <a:bodyPr>
            <a:normAutofit/>
          </a:bodyPr>
          <a:lstStyle/>
          <a:p>
            <a:r>
              <a:rPr lang="de-AT" dirty="0" err="1"/>
              <a:t>Limberg</a:t>
            </a:r>
            <a:r>
              <a:rPr lang="de-AT" dirty="0"/>
              <a:t> </a:t>
            </a:r>
            <a:r>
              <a:rPr lang="de-AT" dirty="0" err="1"/>
              <a:t>Straning</a:t>
            </a:r>
            <a:endParaRPr lang="de-AT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551E6B-C92F-4335-8104-946A11CBA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269" y="2587387"/>
            <a:ext cx="2149263" cy="3348801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ß"/>
            </a:pPr>
            <a:r>
              <a:rPr lang="de-AT" sz="6600" dirty="0">
                <a:sym typeface="Wingdings" panose="05000000000000000000" pitchFamily="2" charset="2"/>
              </a:rPr>
              <a:t>alt</a:t>
            </a:r>
          </a:p>
          <a:p>
            <a:pPr>
              <a:buFont typeface="Wingdings" panose="05000000000000000000" pitchFamily="2" charset="2"/>
              <a:buChar char="ß"/>
            </a:pPr>
            <a:endParaRPr lang="de-AT" sz="6600" dirty="0">
              <a:sym typeface="Wingdings" panose="05000000000000000000" pitchFamily="2" charset="2"/>
            </a:endParaRPr>
          </a:p>
          <a:p>
            <a:pPr marL="0" indent="0" algn="r">
              <a:buNone/>
            </a:pPr>
            <a:r>
              <a:rPr lang="de-AT" sz="6600" dirty="0">
                <a:sym typeface="Wingdings" panose="05000000000000000000" pitchFamily="2" charset="2"/>
              </a:rPr>
              <a:t>neu</a:t>
            </a:r>
          </a:p>
          <a:p>
            <a:pPr marL="0" indent="0" algn="r">
              <a:buNone/>
            </a:pPr>
            <a:r>
              <a:rPr lang="de-AT" sz="6600" dirty="0">
                <a:sym typeface="Wingdings" panose="05000000000000000000" pitchFamily="2" charset="2"/>
              </a:rPr>
              <a:t></a:t>
            </a:r>
          </a:p>
          <a:p>
            <a:endParaRPr lang="de-AT" sz="20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60F63A8-FFA6-40D1-B053-92694C9ADFE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002" y="0"/>
            <a:ext cx="4957445" cy="715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7594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62190F-0CA2-4C39-AF3B-F43157A6D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6000" b="1" dirty="0"/>
              <a:t>Wien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B042F8-29F2-40E3-9884-050958482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56456"/>
            <a:ext cx="12192000" cy="4588184"/>
          </a:xfrm>
        </p:spPr>
        <p:txBody>
          <a:bodyPr>
            <a:noAutofit/>
          </a:bodyPr>
          <a:lstStyle/>
          <a:p>
            <a:r>
              <a:rPr lang="de-AT" sz="2800" dirty="0"/>
              <a:t>Die größten </a:t>
            </a:r>
            <a:r>
              <a:rPr lang="de-AT" sz="2800" b="1" dirty="0"/>
              <a:t>Reisezeitgewinne</a:t>
            </a:r>
            <a:r>
              <a:rPr lang="de-AT" sz="2800" dirty="0"/>
              <a:t> sind in Wien zu holen!</a:t>
            </a:r>
          </a:p>
          <a:p>
            <a:r>
              <a:rPr lang="de-AT" sz="2800" dirty="0"/>
              <a:t>Auflassen Halt in Hirschbach: Gewinn 5 Pers./Zug à 2‘ = 10 min.; Möglichkeit, ohne Umsteigen Wien Hbf. zu erreichen: 100 Pers. à 10‘ = 16 h 40‘ = </a:t>
            </a:r>
            <a:r>
              <a:rPr lang="de-AT" sz="2800" b="1" dirty="0"/>
              <a:t>das 100-Fache</a:t>
            </a:r>
            <a:r>
              <a:rPr lang="de-AT" sz="2800" dirty="0"/>
              <a:t>!</a:t>
            </a:r>
            <a:endParaRPr lang="de-AT" sz="2800" b="1" dirty="0"/>
          </a:p>
          <a:p>
            <a:r>
              <a:rPr lang="de-AT" sz="2800" dirty="0"/>
              <a:t>Donaukanalbrücke verbreitern, </a:t>
            </a:r>
            <a:r>
              <a:rPr lang="de-AT" sz="2800" b="1" dirty="0"/>
              <a:t>Donauuferbahn </a:t>
            </a:r>
            <a:r>
              <a:rPr lang="de-AT" sz="2800" dirty="0"/>
              <a:t>fahren! Nussdorfer Sporn</a:t>
            </a:r>
          </a:p>
          <a:p>
            <a:r>
              <a:rPr lang="de-AT" sz="2800" b="1" dirty="0"/>
              <a:t>Vorverteilung </a:t>
            </a:r>
            <a:r>
              <a:rPr lang="de-AT" sz="2800" dirty="0"/>
              <a:t>Absdorf u. Tulln: Wien-FJB – Wien-</a:t>
            </a:r>
            <a:r>
              <a:rPr lang="de-AT" sz="2800" dirty="0" err="1"/>
              <a:t>Hbf</a:t>
            </a:r>
            <a:r>
              <a:rPr lang="de-AT" sz="2800" dirty="0"/>
              <a:t>/</a:t>
            </a:r>
            <a:r>
              <a:rPr lang="de-AT" sz="2800" dirty="0" err="1"/>
              <a:t>Flugh</a:t>
            </a:r>
            <a:r>
              <a:rPr lang="de-AT" sz="2800" dirty="0"/>
              <a:t>. – Wien West</a:t>
            </a:r>
          </a:p>
          <a:p>
            <a:r>
              <a:rPr lang="de-AT" sz="2800" b="1" dirty="0"/>
              <a:t>Ziel: Alle U-Bahnen a</a:t>
            </a:r>
            <a:r>
              <a:rPr lang="de-AT" sz="2800" dirty="0"/>
              <a:t>n FJB angebunden</a:t>
            </a:r>
          </a:p>
          <a:p>
            <a:r>
              <a:rPr lang="de-AT" sz="2800" b="1" dirty="0"/>
              <a:t>Information IM Zug </a:t>
            </a:r>
            <a:r>
              <a:rPr lang="de-AT" sz="2800" dirty="0"/>
              <a:t>zwecks richtigem Umsteigen!</a:t>
            </a:r>
          </a:p>
          <a:p>
            <a:r>
              <a:rPr lang="de-AT" sz="2800" b="1" dirty="0"/>
              <a:t>Franz-Josefs-Bahnhof</a:t>
            </a:r>
            <a:r>
              <a:rPr lang="de-AT" sz="2800" dirty="0"/>
              <a:t> dann weniger frequentiert, dennoch erhalten (relativ geringe Mehrkosten)</a:t>
            </a:r>
          </a:p>
          <a:p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16104548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0E8417-5DB7-49AD-84B2-BFDBD439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7" y="753228"/>
            <a:ext cx="10052135" cy="1080938"/>
          </a:xfrm>
        </p:spPr>
        <p:txBody>
          <a:bodyPr>
            <a:normAutofit/>
          </a:bodyPr>
          <a:lstStyle/>
          <a:p>
            <a:r>
              <a:rPr lang="de-AT" sz="5400" b="1" dirty="0"/>
              <a:t>Zusammenfassung Szenario E: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A9AF43-1D3B-4F89-9666-856C9B36F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47" y="2070848"/>
            <a:ext cx="11949953" cy="4787152"/>
          </a:xfrm>
        </p:spPr>
        <p:txBody>
          <a:bodyPr>
            <a:normAutofit/>
          </a:bodyPr>
          <a:lstStyle/>
          <a:p>
            <a:r>
              <a:rPr lang="de-AT" sz="2800" dirty="0"/>
              <a:t>Aufwertung durch Paket aus Reisezeit, Preis, Abstimmung, Komfort und Service; Gewinnung von ca. 5000  Personen/Tag bis 2040 ist möglich</a:t>
            </a:r>
          </a:p>
          <a:p>
            <a:r>
              <a:rPr lang="de-AT" sz="2800" b="1" dirty="0"/>
              <a:t>Reisezeit Gmünd-FJB XX min (</a:t>
            </a:r>
            <a:r>
              <a:rPr lang="de-AT" sz="2800" dirty="0"/>
              <a:t>6 Halte: </a:t>
            </a:r>
            <a:r>
              <a:rPr lang="de-AT" sz="2800" dirty="0" err="1"/>
              <a:t>Vitis</a:t>
            </a:r>
            <a:r>
              <a:rPr lang="de-AT" sz="2800" dirty="0"/>
              <a:t>, Göpfritz, Horn, Eggenburg, Absdorf und Tulln) möglich! </a:t>
            </a:r>
            <a:r>
              <a:rPr lang="de-AT" sz="2800" dirty="0" err="1"/>
              <a:t>Xx</a:t>
            </a:r>
            <a:r>
              <a:rPr lang="de-AT" sz="2800" dirty="0"/>
              <a:t> min. Zeitgewinn!</a:t>
            </a:r>
          </a:p>
          <a:p>
            <a:r>
              <a:rPr lang="de-AT" sz="2800" dirty="0"/>
              <a:t>Reisezeit Gmünd-Hütteldorf-Westbahnhof: noch mehr Zeitgewinn</a:t>
            </a:r>
          </a:p>
          <a:p>
            <a:r>
              <a:rPr lang="de-AT" sz="2800" b="1" dirty="0"/>
              <a:t>Klimapolitik</a:t>
            </a:r>
            <a:r>
              <a:rPr lang="de-AT" sz="2800" dirty="0"/>
              <a:t>: Chance, dass die Region nach Wärme (1975-2000) und Strom (2000-2025) jetzt auch beim Verkehr (2025-50) nachholt</a:t>
            </a:r>
          </a:p>
          <a:p>
            <a:r>
              <a:rPr lang="de-AT" sz="2800" b="1" dirty="0" err="1"/>
              <a:t>Gütervekehrs</a:t>
            </a:r>
            <a:r>
              <a:rPr lang="de-AT" sz="2800" dirty="0"/>
              <a:t>: 2 Microterminals</a:t>
            </a:r>
          </a:p>
          <a:p>
            <a:r>
              <a:rPr lang="de-AT" sz="2800" b="1" dirty="0"/>
              <a:t>Gesamtkosten</a:t>
            </a:r>
            <a:r>
              <a:rPr lang="de-AT" sz="2800" dirty="0"/>
              <a:t> &lt;  1 Milliarde €!</a:t>
            </a:r>
          </a:p>
        </p:txBody>
      </p:sp>
    </p:spTree>
    <p:extLst>
      <p:ext uri="{BB962C8B-B14F-4D97-AF65-F5344CB8AC3E}">
        <p14:creationId xmlns:p14="http://schemas.microsoft.com/office/powerpoint/2010/main" val="1604624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0E8417-5DB7-49AD-84B2-BFDBD439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7" y="753228"/>
            <a:ext cx="10052135" cy="1080938"/>
          </a:xfrm>
        </p:spPr>
        <p:txBody>
          <a:bodyPr>
            <a:normAutofit fontScale="90000"/>
          </a:bodyPr>
          <a:lstStyle/>
          <a:p>
            <a:r>
              <a:rPr lang="de-AT" sz="5400" b="1" dirty="0"/>
              <a:t>6. Zusammenfassung Szenarien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A9AF43-1D3B-4F89-9666-856C9B36F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47" y="2070848"/>
            <a:ext cx="11949953" cy="4787152"/>
          </a:xfrm>
        </p:spPr>
        <p:txBody>
          <a:bodyPr>
            <a:normAutofit/>
          </a:bodyPr>
          <a:lstStyle/>
          <a:p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10215209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0E8417-5DB7-49AD-84B2-BFDBD439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7" y="753228"/>
            <a:ext cx="10052135" cy="1080938"/>
          </a:xfrm>
        </p:spPr>
        <p:txBody>
          <a:bodyPr>
            <a:normAutofit/>
          </a:bodyPr>
          <a:lstStyle/>
          <a:p>
            <a:r>
              <a:rPr lang="de-AT" sz="5400" b="1" dirty="0"/>
              <a:t>Zusammenfassung Szenario T: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A9AF43-1D3B-4F89-9666-856C9B36F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18498"/>
            <a:ext cx="12192000" cy="4539502"/>
          </a:xfrm>
        </p:spPr>
        <p:txBody>
          <a:bodyPr>
            <a:normAutofit lnSpcReduction="10000"/>
          </a:bodyPr>
          <a:lstStyle/>
          <a:p>
            <a:r>
              <a:rPr lang="de-AT" sz="2800" dirty="0"/>
              <a:t>Teil eines </a:t>
            </a:r>
            <a:r>
              <a:rPr lang="de-AT" sz="2800" b="1" dirty="0"/>
              <a:t>Megaprojekts</a:t>
            </a:r>
            <a:r>
              <a:rPr lang="de-AT" sz="2800" dirty="0"/>
              <a:t> zur Reduzierung der </a:t>
            </a:r>
            <a:r>
              <a:rPr lang="de-AT" sz="2800" dirty="0" err="1"/>
              <a:t>Gütervekehrsemissionen</a:t>
            </a:r>
            <a:r>
              <a:rPr lang="de-AT" sz="2800" dirty="0"/>
              <a:t> Asien-Europa</a:t>
            </a:r>
          </a:p>
          <a:p>
            <a:r>
              <a:rPr lang="de-AT" sz="2800" dirty="0"/>
              <a:t>„En </a:t>
            </a:r>
            <a:r>
              <a:rPr lang="de-AT" sz="2800" dirty="0" err="1"/>
              <a:t>passant</a:t>
            </a:r>
            <a:r>
              <a:rPr lang="de-AT" sz="2800" dirty="0"/>
              <a:t>“ als </a:t>
            </a:r>
            <a:r>
              <a:rPr lang="de-AT" sz="2800" b="1" dirty="0"/>
              <a:t>TEN-Ergänzung</a:t>
            </a:r>
            <a:r>
              <a:rPr lang="de-AT" sz="2800" dirty="0"/>
              <a:t> enorme Aufwertung der Bahn; Verdoppelung von  14000  Personen/Tag bis 2050 ist möglich bei -10.000 IV-Reisenden (keine Golfs mehr)</a:t>
            </a:r>
          </a:p>
          <a:p>
            <a:r>
              <a:rPr lang="de-AT" sz="2800" b="1" dirty="0"/>
              <a:t>Reisezeit Gmünd-FJB 64 min (</a:t>
            </a:r>
            <a:r>
              <a:rPr lang="de-AT" sz="2800" dirty="0"/>
              <a:t>6 Halte: </a:t>
            </a:r>
            <a:r>
              <a:rPr lang="de-AT" sz="2800" dirty="0" err="1"/>
              <a:t>Vitis</a:t>
            </a:r>
            <a:r>
              <a:rPr lang="de-AT" sz="2800" dirty="0"/>
              <a:t>, Göpfritz, Horn, Eggenburg, Absdorf und Tulln) möglich! 1 Std. Zeitgewinn! Reisezeit Gmünd-Hütteldorf-Westbahnhof: noch mehr Zeitgewinn</a:t>
            </a:r>
          </a:p>
          <a:p>
            <a:r>
              <a:rPr lang="de-AT" sz="2800" b="1" dirty="0"/>
              <a:t>Klimapolitik</a:t>
            </a:r>
            <a:r>
              <a:rPr lang="de-AT" sz="2800" dirty="0"/>
              <a:t>: Chance, dass die Region nach Wärme (1975-2000) und Strom (2000-2025) jetzt auch beim Verkehr (2025-50) Modell wird</a:t>
            </a:r>
          </a:p>
          <a:p>
            <a:r>
              <a:rPr lang="de-AT" sz="2800" b="1" dirty="0"/>
              <a:t>Gesamtkosten</a:t>
            </a:r>
            <a:r>
              <a:rPr lang="de-AT" sz="2800" dirty="0"/>
              <a:t> deutlich über ! Milliarde €!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279004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C9E07D-FE05-4813-8E06-89623C7CD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6600" dirty="0"/>
              <a:t>Danke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8899E1-AF53-4533-8922-3697D1954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4855249"/>
            <a:ext cx="9613861" cy="1080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6600" dirty="0"/>
              <a:t>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4255822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3C29D-9CBA-45D3-9C38-F07EB965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4000" b="1" dirty="0"/>
              <a:t>Mobilität wird sich ändern</a:t>
            </a:r>
          </a:p>
        </p:txBody>
      </p:sp>
      <p:sp>
        <p:nvSpPr>
          <p:cNvPr id="8" name="Pfeil: Fünfeck 7">
            <a:extLst>
              <a:ext uri="{FF2B5EF4-FFF2-40B4-BE49-F238E27FC236}">
                <a16:creationId xmlns:a16="http://schemas.microsoft.com/office/drawing/2014/main" id="{D2E952B8-70F8-469D-B289-5969185EB984}"/>
              </a:ext>
            </a:extLst>
          </p:cNvPr>
          <p:cNvSpPr/>
          <p:nvPr/>
        </p:nvSpPr>
        <p:spPr>
          <a:xfrm rot="16200000">
            <a:off x="2036467" y="1740810"/>
            <a:ext cx="6836294" cy="3398083"/>
          </a:xfrm>
          <a:prstGeom prst="homePlate">
            <a:avLst/>
          </a:prstGeom>
          <a:solidFill>
            <a:schemeClr val="accent4">
              <a:lumMod val="40000"/>
              <a:lumOff val="6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de-AT" sz="4000" b="1" dirty="0">
              <a:solidFill>
                <a:schemeClr val="bg1"/>
              </a:solidFill>
            </a:endParaRPr>
          </a:p>
          <a:p>
            <a:pPr algn="ctr"/>
            <a:endParaRPr lang="de-AT" sz="4000" b="1" dirty="0">
              <a:solidFill>
                <a:schemeClr val="bg1"/>
              </a:solidFill>
            </a:endParaRPr>
          </a:p>
          <a:p>
            <a:pPr algn="ctr"/>
            <a:endParaRPr lang="de-AT" sz="4000" b="1" dirty="0">
              <a:solidFill>
                <a:schemeClr val="bg1"/>
              </a:solidFill>
            </a:endParaRPr>
          </a:p>
          <a:p>
            <a:pPr algn="ctr"/>
            <a:r>
              <a:rPr lang="de-AT" sz="4000" b="1" dirty="0">
                <a:solidFill>
                  <a:schemeClr val="bg1"/>
                </a:solidFill>
              </a:rPr>
              <a:t>Entwicklung</a:t>
            </a:r>
          </a:p>
          <a:p>
            <a:pPr algn="ctr"/>
            <a:r>
              <a:rPr lang="de-AT" sz="4000" b="1" dirty="0">
                <a:solidFill>
                  <a:schemeClr val="bg1"/>
                </a:solidFill>
              </a:rPr>
              <a:t>Verkehrs-technologie </a:t>
            </a:r>
          </a:p>
          <a:p>
            <a:pPr algn="ctr"/>
            <a:r>
              <a:rPr lang="de-AT" sz="4000" b="1" dirty="0">
                <a:solidFill>
                  <a:schemeClr val="bg1"/>
                </a:solidFill>
              </a:rPr>
              <a:t>bis 2050</a:t>
            </a:r>
          </a:p>
        </p:txBody>
      </p:sp>
    </p:spTree>
    <p:extLst>
      <p:ext uri="{BB962C8B-B14F-4D97-AF65-F5344CB8AC3E}">
        <p14:creationId xmlns:p14="http://schemas.microsoft.com/office/powerpoint/2010/main" val="2407464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3C29D-9CBA-45D3-9C38-F07EB965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4000" b="1" dirty="0"/>
              <a:t>Was passiert in der Großregion?</a:t>
            </a:r>
          </a:p>
        </p:txBody>
      </p:sp>
      <p:sp>
        <p:nvSpPr>
          <p:cNvPr id="8" name="Pfeil: Fünfeck 7">
            <a:extLst>
              <a:ext uri="{FF2B5EF4-FFF2-40B4-BE49-F238E27FC236}">
                <a16:creationId xmlns:a16="http://schemas.microsoft.com/office/drawing/2014/main" id="{D2E952B8-70F8-469D-B289-5969185EB984}"/>
              </a:ext>
            </a:extLst>
          </p:cNvPr>
          <p:cNvSpPr/>
          <p:nvPr/>
        </p:nvSpPr>
        <p:spPr>
          <a:xfrm rot="16200000">
            <a:off x="2036467" y="1740810"/>
            <a:ext cx="6836294" cy="3398083"/>
          </a:xfrm>
          <a:prstGeom prst="homePlate">
            <a:avLst/>
          </a:prstGeom>
          <a:solidFill>
            <a:schemeClr val="accent4">
              <a:lumMod val="40000"/>
              <a:lumOff val="6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de-AT" sz="4000" b="1" dirty="0">
              <a:solidFill>
                <a:schemeClr val="bg1"/>
              </a:solidFill>
            </a:endParaRPr>
          </a:p>
          <a:p>
            <a:pPr algn="ctr"/>
            <a:r>
              <a:rPr lang="de-AT" sz="4000" b="1" dirty="0">
                <a:solidFill>
                  <a:schemeClr val="bg1"/>
                </a:solidFill>
              </a:rPr>
              <a:t>Entwicklung</a:t>
            </a:r>
          </a:p>
          <a:p>
            <a:pPr algn="ctr"/>
            <a:endParaRPr lang="de-AT" sz="4000" b="1" dirty="0">
              <a:solidFill>
                <a:schemeClr val="bg1"/>
              </a:solidFill>
            </a:endParaRPr>
          </a:p>
          <a:p>
            <a:pPr algn="ctr"/>
            <a:endParaRPr lang="de-AT" sz="4000" b="1" dirty="0">
              <a:solidFill>
                <a:schemeClr val="bg1"/>
              </a:solidFill>
            </a:endParaRPr>
          </a:p>
          <a:p>
            <a:pPr algn="ctr"/>
            <a:r>
              <a:rPr lang="de-AT" sz="4000" b="1" dirty="0">
                <a:solidFill>
                  <a:schemeClr val="bg1"/>
                </a:solidFill>
              </a:rPr>
              <a:t>Verkehrs-technologie </a:t>
            </a:r>
          </a:p>
          <a:p>
            <a:pPr algn="ctr"/>
            <a:r>
              <a:rPr lang="de-AT" sz="4000" b="1" dirty="0">
                <a:solidFill>
                  <a:schemeClr val="bg1"/>
                </a:solidFill>
              </a:rPr>
              <a:t>bis 2050</a:t>
            </a:r>
          </a:p>
        </p:txBody>
      </p:sp>
      <p:sp>
        <p:nvSpPr>
          <p:cNvPr id="9" name="Pfeil: nach links und rechts 8">
            <a:extLst>
              <a:ext uri="{FF2B5EF4-FFF2-40B4-BE49-F238E27FC236}">
                <a16:creationId xmlns:a16="http://schemas.microsoft.com/office/drawing/2014/main" id="{658828D5-A656-4DD0-A5B9-E31A50CF1F2D}"/>
              </a:ext>
            </a:extLst>
          </p:cNvPr>
          <p:cNvSpPr/>
          <p:nvPr/>
        </p:nvSpPr>
        <p:spPr>
          <a:xfrm>
            <a:off x="-1" y="2531075"/>
            <a:ext cx="12192001" cy="1940996"/>
          </a:xfrm>
          <a:prstGeom prst="leftRightArrow">
            <a:avLst/>
          </a:prstGeom>
          <a:solidFill>
            <a:schemeClr val="accent6">
              <a:lumMod val="20000"/>
              <a:lumOff val="8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4000" b="1" dirty="0">
                <a:solidFill>
                  <a:schemeClr val="bg1"/>
                </a:solidFill>
              </a:rPr>
              <a:t>Europäische Verkehrsentwicklung bis 2050</a:t>
            </a:r>
          </a:p>
        </p:txBody>
      </p:sp>
    </p:spTree>
    <p:extLst>
      <p:ext uri="{BB962C8B-B14F-4D97-AF65-F5344CB8AC3E}">
        <p14:creationId xmlns:p14="http://schemas.microsoft.com/office/powerpoint/2010/main" val="1604590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3C29D-9CBA-45D3-9C38-F07EB965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4000" b="1" dirty="0"/>
              <a:t>Was heißt das für unsere Bahn?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B7394DEA-AEA3-4C47-AD88-E7F0BA08A265}"/>
              </a:ext>
            </a:extLst>
          </p:cNvPr>
          <p:cNvSpPr/>
          <p:nvPr/>
        </p:nvSpPr>
        <p:spPr>
          <a:xfrm>
            <a:off x="3561371" y="3347435"/>
            <a:ext cx="5225143" cy="1676400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4800" b="1" dirty="0"/>
              <a:t>FJB</a:t>
            </a:r>
          </a:p>
        </p:txBody>
      </p:sp>
      <p:sp>
        <p:nvSpPr>
          <p:cNvPr id="8" name="Pfeil: Fünfeck 7">
            <a:extLst>
              <a:ext uri="{FF2B5EF4-FFF2-40B4-BE49-F238E27FC236}">
                <a16:creationId xmlns:a16="http://schemas.microsoft.com/office/drawing/2014/main" id="{D2E952B8-70F8-469D-B289-5969185EB984}"/>
              </a:ext>
            </a:extLst>
          </p:cNvPr>
          <p:cNvSpPr/>
          <p:nvPr/>
        </p:nvSpPr>
        <p:spPr>
          <a:xfrm rot="16200000">
            <a:off x="2036467" y="1740810"/>
            <a:ext cx="6836294" cy="3398083"/>
          </a:xfrm>
          <a:prstGeom prst="homePlate">
            <a:avLst/>
          </a:prstGeom>
          <a:solidFill>
            <a:schemeClr val="accent4">
              <a:lumMod val="40000"/>
              <a:lumOff val="6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de-AT" sz="4000" b="1" dirty="0">
              <a:solidFill>
                <a:schemeClr val="bg1"/>
              </a:solidFill>
            </a:endParaRPr>
          </a:p>
          <a:p>
            <a:pPr algn="ctr"/>
            <a:endParaRPr lang="de-AT" sz="4000" b="1" dirty="0">
              <a:solidFill>
                <a:schemeClr val="bg1"/>
              </a:solidFill>
            </a:endParaRPr>
          </a:p>
          <a:p>
            <a:pPr algn="ctr"/>
            <a:r>
              <a:rPr lang="de-AT" sz="4000" b="1" dirty="0">
                <a:solidFill>
                  <a:schemeClr val="bg1"/>
                </a:solidFill>
              </a:rPr>
              <a:t>Entwicklung</a:t>
            </a:r>
          </a:p>
          <a:p>
            <a:pPr algn="ctr"/>
            <a:endParaRPr lang="de-AT" sz="4000" b="1" dirty="0">
              <a:solidFill>
                <a:schemeClr val="bg1"/>
              </a:solidFill>
            </a:endParaRPr>
          </a:p>
          <a:p>
            <a:pPr algn="ctr"/>
            <a:endParaRPr lang="de-AT" sz="4000" b="1" dirty="0">
              <a:solidFill>
                <a:schemeClr val="bg1"/>
              </a:solidFill>
            </a:endParaRPr>
          </a:p>
          <a:p>
            <a:pPr algn="ctr"/>
            <a:endParaRPr lang="de-AT" sz="4000" b="1" dirty="0">
              <a:solidFill>
                <a:schemeClr val="bg1"/>
              </a:solidFill>
            </a:endParaRPr>
          </a:p>
          <a:p>
            <a:pPr algn="ctr"/>
            <a:r>
              <a:rPr lang="de-AT" sz="4000" b="1" dirty="0">
                <a:solidFill>
                  <a:schemeClr val="bg1"/>
                </a:solidFill>
              </a:rPr>
              <a:t>Verkehrs-technologie </a:t>
            </a:r>
          </a:p>
          <a:p>
            <a:pPr algn="ctr"/>
            <a:r>
              <a:rPr lang="de-AT" sz="4000" b="1" dirty="0">
                <a:solidFill>
                  <a:schemeClr val="bg1"/>
                </a:solidFill>
              </a:rPr>
              <a:t>bis 2050</a:t>
            </a:r>
          </a:p>
        </p:txBody>
      </p:sp>
      <p:sp>
        <p:nvSpPr>
          <p:cNvPr id="9" name="Pfeil: nach links und rechts 8">
            <a:extLst>
              <a:ext uri="{FF2B5EF4-FFF2-40B4-BE49-F238E27FC236}">
                <a16:creationId xmlns:a16="http://schemas.microsoft.com/office/drawing/2014/main" id="{658828D5-A656-4DD0-A5B9-E31A50CF1F2D}"/>
              </a:ext>
            </a:extLst>
          </p:cNvPr>
          <p:cNvSpPr/>
          <p:nvPr/>
        </p:nvSpPr>
        <p:spPr>
          <a:xfrm>
            <a:off x="-1" y="2531075"/>
            <a:ext cx="12192001" cy="1940996"/>
          </a:xfrm>
          <a:prstGeom prst="leftRightArrow">
            <a:avLst/>
          </a:prstGeom>
          <a:solidFill>
            <a:schemeClr val="accent6">
              <a:lumMod val="20000"/>
              <a:lumOff val="8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4000" b="1" dirty="0">
                <a:solidFill>
                  <a:schemeClr val="bg1"/>
                </a:solidFill>
              </a:rPr>
              <a:t>Europäische Verkehrsentwicklung bis 2050</a:t>
            </a:r>
          </a:p>
        </p:txBody>
      </p:sp>
    </p:spTree>
    <p:extLst>
      <p:ext uri="{BB962C8B-B14F-4D97-AF65-F5344CB8AC3E}">
        <p14:creationId xmlns:p14="http://schemas.microsoft.com/office/powerpoint/2010/main" val="1206762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3C29D-9CBA-45D3-9C38-F07EB965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4000" b="1" dirty="0"/>
              <a:t>…Zusammenschau….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B7394DEA-AEA3-4C47-AD88-E7F0BA08A265}"/>
              </a:ext>
            </a:extLst>
          </p:cNvPr>
          <p:cNvSpPr/>
          <p:nvPr/>
        </p:nvSpPr>
        <p:spPr>
          <a:xfrm>
            <a:off x="3561371" y="3347435"/>
            <a:ext cx="5225143" cy="1676400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4800" b="1" dirty="0"/>
              <a:t>FJB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3C5C5F7-9A80-47A0-9390-C45A20AB0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28" y="1897744"/>
            <a:ext cx="5225143" cy="1603829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48000">
                <a:schemeClr val="tx1">
                  <a:lumMod val="50000"/>
                </a:schemeClr>
              </a:gs>
              <a:gs pos="100000">
                <a:schemeClr val="bg1">
                  <a:lumMod val="65000"/>
                  <a:lumOff val="3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e-AT" sz="4800" b="1" dirty="0"/>
              <a:t>E49</a:t>
            </a:r>
            <a:r>
              <a:rPr lang="de-AT" sz="4800" b="1" dirty="0">
                <a:sym typeface="Wingdings" panose="05000000000000000000" pitchFamily="2" charset="2"/>
              </a:rPr>
              <a:t></a:t>
            </a:r>
            <a:r>
              <a:rPr lang="de-AT" sz="4800" b="1" dirty="0"/>
              <a:t>Autobahn</a:t>
            </a:r>
          </a:p>
        </p:txBody>
      </p:sp>
      <p:sp>
        <p:nvSpPr>
          <p:cNvPr id="8" name="Pfeil: Fünfeck 7">
            <a:extLst>
              <a:ext uri="{FF2B5EF4-FFF2-40B4-BE49-F238E27FC236}">
                <a16:creationId xmlns:a16="http://schemas.microsoft.com/office/drawing/2014/main" id="{D2E952B8-70F8-469D-B289-5969185EB984}"/>
              </a:ext>
            </a:extLst>
          </p:cNvPr>
          <p:cNvSpPr/>
          <p:nvPr/>
        </p:nvSpPr>
        <p:spPr>
          <a:xfrm rot="16200000">
            <a:off x="2036467" y="1740810"/>
            <a:ext cx="6836294" cy="3398083"/>
          </a:xfrm>
          <a:prstGeom prst="homePlate">
            <a:avLst/>
          </a:prstGeom>
          <a:solidFill>
            <a:schemeClr val="accent4">
              <a:lumMod val="40000"/>
              <a:lumOff val="6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AT" sz="4000" b="1" dirty="0">
                <a:solidFill>
                  <a:schemeClr val="bg1"/>
                </a:solidFill>
              </a:rPr>
              <a:t>Entwicklung</a:t>
            </a:r>
          </a:p>
          <a:p>
            <a:pPr algn="ctr"/>
            <a:endParaRPr lang="de-AT" sz="4000" b="1" dirty="0">
              <a:solidFill>
                <a:schemeClr val="bg1"/>
              </a:solidFill>
            </a:endParaRPr>
          </a:p>
          <a:p>
            <a:pPr algn="ctr"/>
            <a:endParaRPr lang="de-AT" sz="4000" b="1" dirty="0">
              <a:solidFill>
                <a:schemeClr val="bg1"/>
              </a:solidFill>
            </a:endParaRPr>
          </a:p>
          <a:p>
            <a:pPr algn="ctr"/>
            <a:endParaRPr lang="de-AT" sz="4000" b="1" dirty="0">
              <a:solidFill>
                <a:schemeClr val="bg1"/>
              </a:solidFill>
            </a:endParaRPr>
          </a:p>
          <a:p>
            <a:pPr algn="ctr"/>
            <a:endParaRPr lang="de-AT" sz="4000" b="1" dirty="0">
              <a:solidFill>
                <a:schemeClr val="bg1"/>
              </a:solidFill>
            </a:endParaRPr>
          </a:p>
          <a:p>
            <a:pPr algn="ctr"/>
            <a:r>
              <a:rPr lang="de-AT" sz="4000" b="1" dirty="0">
                <a:solidFill>
                  <a:schemeClr val="bg1"/>
                </a:solidFill>
              </a:rPr>
              <a:t>Verkehrs-technologie </a:t>
            </a:r>
          </a:p>
          <a:p>
            <a:pPr algn="ctr"/>
            <a:r>
              <a:rPr lang="de-AT" sz="4000" b="1" dirty="0">
                <a:solidFill>
                  <a:schemeClr val="bg1"/>
                </a:solidFill>
              </a:rPr>
              <a:t>bis 2050</a:t>
            </a:r>
          </a:p>
        </p:txBody>
      </p:sp>
      <p:sp>
        <p:nvSpPr>
          <p:cNvPr id="9" name="Pfeil: nach links und rechts 8">
            <a:extLst>
              <a:ext uri="{FF2B5EF4-FFF2-40B4-BE49-F238E27FC236}">
                <a16:creationId xmlns:a16="http://schemas.microsoft.com/office/drawing/2014/main" id="{658828D5-A656-4DD0-A5B9-E31A50CF1F2D}"/>
              </a:ext>
            </a:extLst>
          </p:cNvPr>
          <p:cNvSpPr/>
          <p:nvPr/>
        </p:nvSpPr>
        <p:spPr>
          <a:xfrm>
            <a:off x="-1" y="2531075"/>
            <a:ext cx="12192001" cy="1940996"/>
          </a:xfrm>
          <a:prstGeom prst="leftRightArrow">
            <a:avLst/>
          </a:prstGeom>
          <a:solidFill>
            <a:schemeClr val="accent6">
              <a:lumMod val="20000"/>
              <a:lumOff val="8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4000" b="1" dirty="0">
                <a:solidFill>
                  <a:schemeClr val="bg1"/>
                </a:solidFill>
              </a:rPr>
              <a:t>Europäische Verkehrsentwicklung bis 2050</a:t>
            </a:r>
          </a:p>
        </p:txBody>
      </p:sp>
    </p:spTree>
    <p:extLst>
      <p:ext uri="{BB962C8B-B14F-4D97-AF65-F5344CB8AC3E}">
        <p14:creationId xmlns:p14="http://schemas.microsoft.com/office/powerpoint/2010/main" val="355332933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2751</Words>
  <Application>Microsoft Office PowerPoint</Application>
  <PresentationFormat>Breitbild</PresentationFormat>
  <Paragraphs>357</Paragraphs>
  <Slides>58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58</vt:i4>
      </vt:variant>
    </vt:vector>
  </HeadingPairs>
  <TitlesOfParts>
    <vt:vector size="64" baseType="lpstr">
      <vt:lpstr>Arial</vt:lpstr>
      <vt:lpstr>Calibri</vt:lpstr>
      <vt:lpstr>Times New Roman</vt:lpstr>
      <vt:lpstr>Trebuchet MS</vt:lpstr>
      <vt:lpstr>Wingdings</vt:lpstr>
      <vt:lpstr>Berlin</vt:lpstr>
      <vt:lpstr>Franz Josefs-Bahn reloaded</vt:lpstr>
      <vt:lpstr>PowerPoint-Präsentation</vt:lpstr>
      <vt:lpstr>PowerPoint-Präsentation</vt:lpstr>
      <vt:lpstr>PowerPoint-Präsentation</vt:lpstr>
      <vt:lpstr>Autor der Studie „FJB reloaded“</vt:lpstr>
      <vt:lpstr>Mobilität wird sich ändern</vt:lpstr>
      <vt:lpstr>Was passiert in der Großregion?</vt:lpstr>
      <vt:lpstr>Was heißt das für unsere Bahn?</vt:lpstr>
      <vt:lpstr>…Zusammenschau….</vt:lpstr>
      <vt:lpstr>Inhalt</vt:lpstr>
      <vt:lpstr>Grundsatzvereinbarung BMVIT-Land NÖ-ÖBB Infra</vt:lpstr>
      <vt:lpstr>Studie Land NÖ-ÖBB-VOR  auch 3. Stufe</vt:lpstr>
      <vt:lpstr>Warum dann Studie gem. mit FJB-Initiative?</vt:lpstr>
      <vt:lpstr>rechtzeitig Weichen stellen</vt:lpstr>
      <vt:lpstr>Hauptaussagen vorweg</vt:lpstr>
      <vt:lpstr>1. Güterverkehrsnachfrage</vt:lpstr>
      <vt:lpstr>Was ändert die Breitspur?</vt:lpstr>
      <vt:lpstr>Ost-Med Rhein-Donau</vt:lpstr>
      <vt:lpstr>Ost-Med Rhein-Donau</vt:lpstr>
      <vt:lpstr>TEN Ost-Med Rhein-Donau</vt:lpstr>
      <vt:lpstr>525 km über Passau</vt:lpstr>
      <vt:lpstr>Wien-Nürnberg 525 km über Passau - 1062m Elevation</vt:lpstr>
      <vt:lpstr>dzt. 660 km Wien-Pilsen-Schwandorf, über Pilsen-Cheb 679 km dzt. 618 km über Klatovy, viel mehr Elevation künftig ca. 595 km nach Streckenkürzungen möglich, weniger kaum (NP Bayr. Wald!)</vt:lpstr>
      <vt:lpstr>Weiche nach Nürnberg wird in Omsk gestellt</vt:lpstr>
      <vt:lpstr>30 Mt * 1 km * 0,3 MJ =10 TJ Primärenergie pro Jahr =2,78 GWh  = 1 großes Windrad oder 1000 PV-Anlagen am Dach! Einmalige Chance, Transitverkehr auf der Schiene zu halten. Terminal soll auch bis 5% Donauschiffsverladung umfassen, darf  keinesfalls &gt;10%LKW-Verladung gestatten! </vt:lpstr>
      <vt:lpstr>Dünn besiedelt, aber in starker Achse!</vt:lpstr>
      <vt:lpstr>Schnellzug-freie Zone</vt:lpstr>
      <vt:lpstr>Welche Art Güterzüge kommen hinzu?</vt:lpstr>
      <vt:lpstr>Prognose 2050 Fracht ab Breitspurterminal:</vt:lpstr>
      <vt:lpstr>2. Nachfrage Personenverkehr</vt:lpstr>
      <vt:lpstr>3. Was geht noch bis 2022?</vt:lpstr>
      <vt:lpstr>Effekt bis 2022</vt:lpstr>
      <vt:lpstr>4. Mittelfristige Maßnahmen - Vorbemerkung</vt:lpstr>
      <vt:lpstr>5. Die Weiche stellen</vt:lpstr>
      <vt:lpstr>Mittelfristige Maßnahmen - Prinzipien</vt:lpstr>
      <vt:lpstr>Entscheidung über Ausbauziel bis 2020 treffen!</vt:lpstr>
      <vt:lpstr>Investitionsbedarf</vt:lpstr>
      <vt:lpstr>Investitionsbedarf</vt:lpstr>
      <vt:lpstr>6. Die größeren Vorschläge der Reihe nach:</vt:lpstr>
      <vt:lpstr>PowerPoint-Präsentation</vt:lpstr>
      <vt:lpstr>PowerPoint-Präsentation</vt:lpstr>
      <vt:lpstr>Kein Nachteil für Allentsteig bei Zustieg Göpfritz</vt:lpstr>
      <vt:lpstr>Mit Umfahrung zu- gleich bauen spart Geld! </vt:lpstr>
      <vt:lpstr>Horn: verschiedene Situation, je ob „T“ oder „E“</vt:lpstr>
      <vt:lpstr>Szenario T: Trasse an Horn heran!</vt:lpstr>
      <vt:lpstr>Vorsicht  Natura 2000</vt:lpstr>
      <vt:lpstr>„T“: Meiseldorf rückt 8 km näher an Göpfritz</vt:lpstr>
      <vt:lpstr>Szenario „T“ Sigmundsherberg-Göpfritz:</vt:lpstr>
      <vt:lpstr>Szenario E: Horner Stadtverkehrslösung reicht</vt:lpstr>
      <vt:lpstr>Lienz, Baden, Wien-Aspern, Klagenfurt, </vt:lpstr>
      <vt:lpstr>Horner Stadtverkehrslösung</vt:lpstr>
      <vt:lpstr>Horn: Resumee</vt:lpstr>
      <vt:lpstr>Limberg Straning</vt:lpstr>
      <vt:lpstr>Wien</vt:lpstr>
      <vt:lpstr>Zusammenfassung Szenario E:</vt:lpstr>
      <vt:lpstr>6. Zusammenfassung Szenarien</vt:lpstr>
      <vt:lpstr>Zusammenfassung Szenario T:</vt:lpstr>
      <vt:lpstr>Danke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Franz Josefs-Bahn reloaded</dc:title>
  <dc:creator>Hugo Schneider</dc:creator>
  <cp:lastModifiedBy>Hugo Schneider</cp:lastModifiedBy>
  <cp:revision>47</cp:revision>
  <cp:lastPrinted>2018-10-27T21:15:28Z</cp:lastPrinted>
  <dcterms:created xsi:type="dcterms:W3CDTF">2018-10-27T08:50:47Z</dcterms:created>
  <dcterms:modified xsi:type="dcterms:W3CDTF">2018-10-28T13:00:08Z</dcterms:modified>
</cp:coreProperties>
</file>